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169" r:id="rId1"/>
  </p:sldMasterIdLst>
  <p:sldIdLst>
    <p:sldId id="256" r:id="rId2"/>
    <p:sldId id="301" r:id="rId3"/>
    <p:sldId id="296" r:id="rId4"/>
    <p:sldId id="295" r:id="rId5"/>
    <p:sldId id="258" r:id="rId6"/>
    <p:sldId id="267" r:id="rId7"/>
    <p:sldId id="259" r:id="rId8"/>
    <p:sldId id="260" r:id="rId9"/>
    <p:sldId id="261" r:id="rId10"/>
    <p:sldId id="262" r:id="rId11"/>
    <p:sldId id="263" r:id="rId12"/>
    <p:sldId id="264" r:id="rId13"/>
    <p:sldId id="265" r:id="rId14"/>
    <p:sldId id="266"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97" r:id="rId33"/>
    <p:sldId id="285" r:id="rId34"/>
    <p:sldId id="298" r:id="rId35"/>
    <p:sldId id="299" r:id="rId36"/>
    <p:sldId id="300" r:id="rId37"/>
    <p:sldId id="286" r:id="rId38"/>
    <p:sldId id="287" r:id="rId39"/>
    <p:sldId id="288" r:id="rId40"/>
    <p:sldId id="289" r:id="rId41"/>
    <p:sldId id="290" r:id="rId42"/>
    <p:sldId id="291" r:id="rId4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221" autoAdjust="0"/>
    <p:restoredTop sz="91280" autoAdjust="0"/>
  </p:normalViewPr>
  <p:slideViewPr>
    <p:cSldViewPr snapToGrid="0">
      <p:cViewPr varScale="1">
        <p:scale>
          <a:sx n="66" d="100"/>
          <a:sy n="66" d="100"/>
        </p:scale>
        <p:origin x="888"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tx2">
                  <a:lumMod val="5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FF363830-3B14-4B0E-8123-27A374F58003}" type="datetimeFigureOut">
              <a:rPr lang="en-IN" smtClean="0"/>
              <a:t>10-03-2025</a:t>
            </a:fld>
            <a:endParaRPr lang="en-IN"/>
          </a:p>
        </p:txBody>
      </p:sp>
      <p:sp>
        <p:nvSpPr>
          <p:cNvPr id="5" name="Footer Placeholder 4"/>
          <p:cNvSpPr>
            <a:spLocks noGrp="1"/>
          </p:cNvSpPr>
          <p:nvPr>
            <p:ph type="ftr" sz="quarter" idx="11"/>
          </p:nvPr>
        </p:nvSpPr>
        <p:spPr>
          <a:xfrm>
            <a:off x="1876424" y="5410201"/>
            <a:ext cx="5124886" cy="365125"/>
          </a:xfrm>
        </p:spPr>
        <p:txBody>
          <a:bodyPr/>
          <a:lstStyle/>
          <a:p>
            <a:endParaRPr lang="en-IN"/>
          </a:p>
        </p:txBody>
      </p:sp>
      <p:sp>
        <p:nvSpPr>
          <p:cNvPr id="6" name="Slide Number Placeholder 5"/>
          <p:cNvSpPr>
            <a:spLocks noGrp="1"/>
          </p:cNvSpPr>
          <p:nvPr>
            <p:ph type="sldNum" sz="quarter" idx="12"/>
          </p:nvPr>
        </p:nvSpPr>
        <p:spPr>
          <a:xfrm>
            <a:off x="9896911" y="5410199"/>
            <a:ext cx="771089" cy="365125"/>
          </a:xfrm>
        </p:spPr>
        <p:txBody>
          <a:bodyPr/>
          <a:lstStyle/>
          <a:p>
            <a:fld id="{EAA4888F-B473-425A-9246-747E8F14B446}" type="slidenum">
              <a:rPr lang="en-IN" smtClean="0"/>
              <a:t>‹#›</a:t>
            </a:fld>
            <a:endParaRPr lang="en-IN"/>
          </a:p>
        </p:txBody>
      </p:sp>
    </p:spTree>
    <p:extLst>
      <p:ext uri="{BB962C8B-B14F-4D97-AF65-F5344CB8AC3E}">
        <p14:creationId xmlns:p14="http://schemas.microsoft.com/office/powerpoint/2010/main" val="22675237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F363830-3B14-4B0E-8123-27A374F58003}" type="datetimeFigureOut">
              <a:rPr lang="en-IN" smtClean="0"/>
              <a:t>10-03-2025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AA4888F-B473-425A-9246-747E8F14B446}" type="slidenum">
              <a:rPr lang="en-IN" smtClean="0"/>
              <a:t>‹#›</a:t>
            </a:fld>
            <a:endParaRPr lang="en-IN"/>
          </a:p>
        </p:txBody>
      </p:sp>
    </p:spTree>
    <p:extLst>
      <p:ext uri="{BB962C8B-B14F-4D97-AF65-F5344CB8AC3E}">
        <p14:creationId xmlns:p14="http://schemas.microsoft.com/office/powerpoint/2010/main" val="7971802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F363830-3B14-4B0E-8123-27A374F58003}" type="datetimeFigureOut">
              <a:rPr lang="en-IN" smtClean="0"/>
              <a:t>10-03-2025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AA4888F-B473-425A-9246-747E8F14B446}" type="slidenum">
              <a:rPr lang="en-IN" smtClean="0"/>
              <a:t>‹#›</a:t>
            </a:fld>
            <a:endParaRPr lang="en-IN"/>
          </a:p>
        </p:txBody>
      </p:sp>
    </p:spTree>
    <p:extLst>
      <p:ext uri="{BB962C8B-B14F-4D97-AF65-F5344CB8AC3E}">
        <p14:creationId xmlns:p14="http://schemas.microsoft.com/office/powerpoint/2010/main" val="261727735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F363830-3B14-4B0E-8123-27A374F58003}" type="datetimeFigureOut">
              <a:rPr lang="en-IN" smtClean="0"/>
              <a:t>10-03-2025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AA4888F-B473-425A-9246-747E8F14B446}" type="slidenum">
              <a:rPr lang="en-IN" smtClean="0"/>
              <a:t>‹#›</a:t>
            </a:fld>
            <a:endParaRPr lang="en-IN"/>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84936172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F363830-3B14-4B0E-8123-27A374F58003}" type="datetimeFigureOut">
              <a:rPr lang="en-IN" smtClean="0"/>
              <a:t>10-03-2025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AA4888F-B473-425A-9246-747E8F14B446}" type="slidenum">
              <a:rPr lang="en-IN" smtClean="0"/>
              <a:t>‹#›</a:t>
            </a:fld>
            <a:endParaRPr lang="en-IN"/>
          </a:p>
        </p:txBody>
      </p:sp>
    </p:spTree>
    <p:extLst>
      <p:ext uri="{BB962C8B-B14F-4D97-AF65-F5344CB8AC3E}">
        <p14:creationId xmlns:p14="http://schemas.microsoft.com/office/powerpoint/2010/main" val="132372447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FF363830-3B14-4B0E-8123-27A374F58003}" type="datetimeFigureOut">
              <a:rPr lang="en-IN" smtClean="0"/>
              <a:t>10-03-2025</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EAA4888F-B473-425A-9246-747E8F14B446}" type="slidenum">
              <a:rPr lang="en-IN" smtClean="0"/>
              <a:t>‹#›</a:t>
            </a:fld>
            <a:endParaRPr lang="en-IN"/>
          </a:p>
        </p:txBody>
      </p:sp>
    </p:spTree>
    <p:extLst>
      <p:ext uri="{BB962C8B-B14F-4D97-AF65-F5344CB8AC3E}">
        <p14:creationId xmlns:p14="http://schemas.microsoft.com/office/powerpoint/2010/main" val="393742424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FF363830-3B14-4B0E-8123-27A374F58003}" type="datetimeFigureOut">
              <a:rPr lang="en-IN" smtClean="0"/>
              <a:t>10-03-2025</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EAA4888F-B473-425A-9246-747E8F14B446}" type="slidenum">
              <a:rPr lang="en-IN" smtClean="0"/>
              <a:t>‹#›</a:t>
            </a:fld>
            <a:endParaRPr lang="en-IN"/>
          </a:p>
        </p:txBody>
      </p:sp>
    </p:spTree>
    <p:extLst>
      <p:ext uri="{BB962C8B-B14F-4D97-AF65-F5344CB8AC3E}">
        <p14:creationId xmlns:p14="http://schemas.microsoft.com/office/powerpoint/2010/main" val="73184918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F363830-3B14-4B0E-8123-27A374F58003}" type="datetimeFigureOut">
              <a:rPr lang="en-IN" smtClean="0"/>
              <a:t>10-03-2025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AA4888F-B473-425A-9246-747E8F14B446}" type="slidenum">
              <a:rPr lang="en-IN" smtClean="0"/>
              <a:t>‹#›</a:t>
            </a:fld>
            <a:endParaRPr lang="en-IN"/>
          </a:p>
        </p:txBody>
      </p:sp>
    </p:spTree>
    <p:extLst>
      <p:ext uri="{BB962C8B-B14F-4D97-AF65-F5344CB8AC3E}">
        <p14:creationId xmlns:p14="http://schemas.microsoft.com/office/powerpoint/2010/main" val="211262085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F363830-3B14-4B0E-8123-27A374F58003}" type="datetimeFigureOut">
              <a:rPr lang="en-IN" smtClean="0"/>
              <a:t>10-03-2025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AA4888F-B473-425A-9246-747E8F14B446}" type="slidenum">
              <a:rPr lang="en-IN" smtClean="0"/>
              <a:t>‹#›</a:t>
            </a:fld>
            <a:endParaRPr lang="en-IN"/>
          </a:p>
        </p:txBody>
      </p:sp>
    </p:spTree>
    <p:extLst>
      <p:ext uri="{BB962C8B-B14F-4D97-AF65-F5344CB8AC3E}">
        <p14:creationId xmlns:p14="http://schemas.microsoft.com/office/powerpoint/2010/main" val="31844308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F363830-3B14-4B0E-8123-27A374F58003}" type="datetimeFigureOut">
              <a:rPr lang="en-IN" smtClean="0"/>
              <a:t>10-03-2025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AA4888F-B473-425A-9246-747E8F14B446}" type="slidenum">
              <a:rPr lang="en-IN" smtClean="0"/>
              <a:t>‹#›</a:t>
            </a:fld>
            <a:endParaRPr lang="en-IN"/>
          </a:p>
        </p:txBody>
      </p:sp>
    </p:spTree>
    <p:extLst>
      <p:ext uri="{BB962C8B-B14F-4D97-AF65-F5344CB8AC3E}">
        <p14:creationId xmlns:p14="http://schemas.microsoft.com/office/powerpoint/2010/main" val="40624802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F363830-3B14-4B0E-8123-27A374F58003}" type="datetimeFigureOut">
              <a:rPr lang="en-IN" smtClean="0"/>
              <a:t>10-03-2025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AA4888F-B473-425A-9246-747E8F14B446}" type="slidenum">
              <a:rPr lang="en-IN" smtClean="0"/>
              <a:t>‹#›</a:t>
            </a:fld>
            <a:endParaRPr lang="en-IN"/>
          </a:p>
        </p:txBody>
      </p:sp>
    </p:spTree>
    <p:extLst>
      <p:ext uri="{BB962C8B-B14F-4D97-AF65-F5344CB8AC3E}">
        <p14:creationId xmlns:p14="http://schemas.microsoft.com/office/powerpoint/2010/main" val="27180428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F363830-3B14-4B0E-8123-27A374F58003}" type="datetimeFigureOut">
              <a:rPr lang="en-IN" smtClean="0"/>
              <a:t>10-03-2025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AA4888F-B473-425A-9246-747E8F14B446}" type="slidenum">
              <a:rPr lang="en-IN" smtClean="0"/>
              <a:t>‹#›</a:t>
            </a:fld>
            <a:endParaRPr lang="en-IN"/>
          </a:p>
        </p:txBody>
      </p:sp>
    </p:spTree>
    <p:extLst>
      <p:ext uri="{BB962C8B-B14F-4D97-AF65-F5344CB8AC3E}">
        <p14:creationId xmlns:p14="http://schemas.microsoft.com/office/powerpoint/2010/main" val="18810255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F363830-3B14-4B0E-8123-27A374F58003}" type="datetimeFigureOut">
              <a:rPr lang="en-IN" smtClean="0"/>
              <a:t>10-03-2025</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EAA4888F-B473-425A-9246-747E8F14B446}" type="slidenum">
              <a:rPr lang="en-IN" smtClean="0"/>
              <a:t>‹#›</a:t>
            </a:fld>
            <a:endParaRPr lang="en-IN"/>
          </a:p>
        </p:txBody>
      </p:sp>
    </p:spTree>
    <p:extLst>
      <p:ext uri="{BB962C8B-B14F-4D97-AF65-F5344CB8AC3E}">
        <p14:creationId xmlns:p14="http://schemas.microsoft.com/office/powerpoint/2010/main" val="5238244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F363830-3B14-4B0E-8123-27A374F58003}" type="datetimeFigureOut">
              <a:rPr lang="en-IN" smtClean="0"/>
              <a:t>10-03-2025</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EAA4888F-B473-425A-9246-747E8F14B446}" type="slidenum">
              <a:rPr lang="en-IN" smtClean="0"/>
              <a:t>‹#›</a:t>
            </a:fld>
            <a:endParaRPr lang="en-IN"/>
          </a:p>
        </p:txBody>
      </p:sp>
    </p:spTree>
    <p:extLst>
      <p:ext uri="{BB962C8B-B14F-4D97-AF65-F5344CB8AC3E}">
        <p14:creationId xmlns:p14="http://schemas.microsoft.com/office/powerpoint/2010/main" val="40922993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F363830-3B14-4B0E-8123-27A374F58003}" type="datetimeFigureOut">
              <a:rPr lang="en-IN" smtClean="0"/>
              <a:t>10-03-2025</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EAA4888F-B473-425A-9246-747E8F14B446}" type="slidenum">
              <a:rPr lang="en-IN" smtClean="0"/>
              <a:t>‹#›</a:t>
            </a:fld>
            <a:endParaRPr lang="en-IN"/>
          </a:p>
        </p:txBody>
      </p:sp>
    </p:spTree>
    <p:extLst>
      <p:ext uri="{BB962C8B-B14F-4D97-AF65-F5344CB8AC3E}">
        <p14:creationId xmlns:p14="http://schemas.microsoft.com/office/powerpoint/2010/main" val="17859497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F363830-3B14-4B0E-8123-27A374F58003}" type="datetimeFigureOut">
              <a:rPr lang="en-IN" smtClean="0"/>
              <a:t>10-03-2025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AA4888F-B473-425A-9246-747E8F14B446}" type="slidenum">
              <a:rPr lang="en-IN" smtClean="0"/>
              <a:t>‹#›</a:t>
            </a:fld>
            <a:endParaRPr lang="en-IN"/>
          </a:p>
        </p:txBody>
      </p:sp>
    </p:spTree>
    <p:extLst>
      <p:ext uri="{BB962C8B-B14F-4D97-AF65-F5344CB8AC3E}">
        <p14:creationId xmlns:p14="http://schemas.microsoft.com/office/powerpoint/2010/main" val="28648412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F363830-3B14-4B0E-8123-27A374F58003}" type="datetimeFigureOut">
              <a:rPr lang="en-IN" smtClean="0"/>
              <a:t>10-03-2025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AA4888F-B473-425A-9246-747E8F14B446}" type="slidenum">
              <a:rPr lang="en-IN" smtClean="0"/>
              <a:t>‹#›</a:t>
            </a:fld>
            <a:endParaRPr lang="en-IN"/>
          </a:p>
        </p:txBody>
      </p:sp>
    </p:spTree>
    <p:extLst>
      <p:ext uri="{BB962C8B-B14F-4D97-AF65-F5344CB8AC3E}">
        <p14:creationId xmlns:p14="http://schemas.microsoft.com/office/powerpoint/2010/main" val="6960244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a:gradFill flip="none" rotWithShape="1">
            <a:gsLst>
              <a:gs pos="0">
                <a:schemeClr val="tx2"/>
              </a:gs>
              <a:gs pos="100000">
                <a:schemeClr val="tx2">
                  <a:lumMod val="50000"/>
                </a:schemeClr>
              </a:gs>
            </a:gsLst>
            <a:lin ang="5400000" scaled="0"/>
            <a:tileRect/>
          </a:gradFill>
        </p:grpSpPr>
        <p:grpSp>
          <p:nvGrpSpPr>
            <p:cNvPr id="9" name="Group 8"/>
            <p:cNvGrpSpPr/>
            <p:nvPr/>
          </p:nvGrpSpPr>
          <p:grpSpPr>
            <a:xfrm>
              <a:off x="-14288" y="0"/>
              <a:ext cx="1220788" cy="6858001"/>
              <a:chOff x="-14288" y="0"/>
              <a:chExt cx="1220788" cy="6858001"/>
            </a:xfrm>
            <a:grp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p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FF363830-3B14-4B0E-8123-27A374F58003}" type="datetimeFigureOut">
              <a:rPr lang="en-IN" smtClean="0"/>
              <a:t>10-03-2025</a:t>
            </a:fld>
            <a:endParaRPr lang="en-IN"/>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EAA4888F-B473-425A-9246-747E8F14B446}" type="slidenum">
              <a:rPr lang="en-IN" smtClean="0"/>
              <a:t>‹#›</a:t>
            </a:fld>
            <a:endParaRPr lang="en-IN"/>
          </a:p>
        </p:txBody>
      </p:sp>
    </p:spTree>
    <p:extLst>
      <p:ext uri="{BB962C8B-B14F-4D97-AF65-F5344CB8AC3E}">
        <p14:creationId xmlns:p14="http://schemas.microsoft.com/office/powerpoint/2010/main" val="2886474885"/>
      </p:ext>
    </p:extLst>
  </p:cSld>
  <p:clrMap bg1="dk1" tx1="lt1" bg2="dk2" tx2="lt2" accent1="accent1" accent2="accent2" accent3="accent3" accent4="accent4" accent5="accent5" accent6="accent6" hlink="hlink" folHlink="folHlink"/>
  <p:sldLayoutIdLst>
    <p:sldLayoutId id="2147484170" r:id="rId1"/>
    <p:sldLayoutId id="2147484171" r:id="rId2"/>
    <p:sldLayoutId id="2147484172" r:id="rId3"/>
    <p:sldLayoutId id="2147484173" r:id="rId4"/>
    <p:sldLayoutId id="2147484174" r:id="rId5"/>
    <p:sldLayoutId id="2147484175" r:id="rId6"/>
    <p:sldLayoutId id="2147484176" r:id="rId7"/>
    <p:sldLayoutId id="2147484177" r:id="rId8"/>
    <p:sldLayoutId id="2147484178" r:id="rId9"/>
    <p:sldLayoutId id="2147484179" r:id="rId10"/>
    <p:sldLayoutId id="2147484180" r:id="rId11"/>
    <p:sldLayoutId id="2147484181" r:id="rId12"/>
    <p:sldLayoutId id="2147484182" r:id="rId13"/>
    <p:sldLayoutId id="2147484183" r:id="rId14"/>
    <p:sldLayoutId id="2147484184" r:id="rId15"/>
    <p:sldLayoutId id="2147484185" r:id="rId16"/>
    <p:sldLayoutId id="2147484186"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4.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4.png"/><Relationship Id="rId5" Type="http://schemas.openxmlformats.org/officeDocument/2006/relationships/image" Target="../media/image16.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12.m4a"/><Relationship Id="rId1" Type="http://schemas.microsoft.com/office/2007/relationships/media" Target="../media/media12.m4a"/><Relationship Id="rId5" Type="http://schemas.openxmlformats.org/officeDocument/2006/relationships/image" Target="../media/image4.pn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4.png"/><Relationship Id="rId5" Type="http://schemas.openxmlformats.org/officeDocument/2006/relationships/image" Target="../media/image19.png"/><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14.m4a"/><Relationship Id="rId1" Type="http://schemas.microsoft.com/office/2007/relationships/media" Target="../media/media14.m4a"/><Relationship Id="rId5" Type="http://schemas.openxmlformats.org/officeDocument/2006/relationships/image" Target="../media/image4.png"/><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4.png"/><Relationship Id="rId5" Type="http://schemas.openxmlformats.org/officeDocument/2006/relationships/image" Target="../media/image22.png"/><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16.m4a"/><Relationship Id="rId1" Type="http://schemas.microsoft.com/office/2007/relationships/media" Target="../media/media16.m4a"/><Relationship Id="rId5" Type="http://schemas.openxmlformats.org/officeDocument/2006/relationships/image" Target="../media/image4.png"/><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17.m4a"/><Relationship Id="rId1" Type="http://schemas.microsoft.com/office/2007/relationships/media" Target="../media/media17.m4a"/><Relationship Id="rId6" Type="http://schemas.openxmlformats.org/officeDocument/2006/relationships/image" Target="../media/image4.png"/><Relationship Id="rId5" Type="http://schemas.openxmlformats.org/officeDocument/2006/relationships/image" Target="../media/image25.png"/><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18.m4a"/><Relationship Id="rId1" Type="http://schemas.microsoft.com/office/2007/relationships/media" Target="../media/media18.m4a"/><Relationship Id="rId5" Type="http://schemas.openxmlformats.org/officeDocument/2006/relationships/image" Target="../media/image4.png"/><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19.m4a"/><Relationship Id="rId1" Type="http://schemas.microsoft.com/office/2007/relationships/media" Target="../media/media19.m4a"/><Relationship Id="rId6" Type="http://schemas.openxmlformats.org/officeDocument/2006/relationships/image" Target="../media/image4.png"/><Relationship Id="rId5" Type="http://schemas.openxmlformats.org/officeDocument/2006/relationships/image" Target="../media/image28.png"/><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20.m4a"/><Relationship Id="rId1" Type="http://schemas.microsoft.com/office/2007/relationships/media" Target="../media/media20.m4a"/><Relationship Id="rId5" Type="http://schemas.openxmlformats.org/officeDocument/2006/relationships/image" Target="../media/image4.png"/><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21.m4a"/><Relationship Id="rId1" Type="http://schemas.microsoft.com/office/2007/relationships/media" Target="../media/media21.m4a"/><Relationship Id="rId6" Type="http://schemas.openxmlformats.org/officeDocument/2006/relationships/image" Target="../media/image4.png"/><Relationship Id="rId5" Type="http://schemas.openxmlformats.org/officeDocument/2006/relationships/image" Target="../media/image31.png"/><Relationship Id="rId4" Type="http://schemas.openxmlformats.org/officeDocument/2006/relationships/image" Target="../media/image30.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22.m4a"/><Relationship Id="rId1" Type="http://schemas.microsoft.com/office/2007/relationships/media" Target="../media/media22.m4a"/><Relationship Id="rId5" Type="http://schemas.openxmlformats.org/officeDocument/2006/relationships/image" Target="../media/image4.png"/><Relationship Id="rId4" Type="http://schemas.openxmlformats.org/officeDocument/2006/relationships/image" Target="../media/image32.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23.m4a"/><Relationship Id="rId1" Type="http://schemas.microsoft.com/office/2007/relationships/media" Target="../media/media23.m4a"/><Relationship Id="rId6" Type="http://schemas.openxmlformats.org/officeDocument/2006/relationships/image" Target="../media/image4.png"/><Relationship Id="rId5" Type="http://schemas.openxmlformats.org/officeDocument/2006/relationships/image" Target="../media/image34.png"/><Relationship Id="rId4" Type="http://schemas.openxmlformats.org/officeDocument/2006/relationships/image" Target="../media/image33.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24.m4a"/><Relationship Id="rId1" Type="http://schemas.microsoft.com/office/2007/relationships/media" Target="../media/media24.m4a"/><Relationship Id="rId5" Type="http://schemas.openxmlformats.org/officeDocument/2006/relationships/image" Target="../media/image4.png"/><Relationship Id="rId4" Type="http://schemas.openxmlformats.org/officeDocument/2006/relationships/image" Target="../media/image35.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25.m4a"/><Relationship Id="rId1" Type="http://schemas.microsoft.com/office/2007/relationships/media" Target="../media/media25.m4a"/><Relationship Id="rId6" Type="http://schemas.openxmlformats.org/officeDocument/2006/relationships/image" Target="../media/image4.png"/><Relationship Id="rId5" Type="http://schemas.openxmlformats.org/officeDocument/2006/relationships/image" Target="../media/image37.png"/><Relationship Id="rId4" Type="http://schemas.openxmlformats.org/officeDocument/2006/relationships/image" Target="../media/image36.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26.m4a"/><Relationship Id="rId1" Type="http://schemas.microsoft.com/office/2007/relationships/media" Target="../media/media26.m4a"/><Relationship Id="rId5" Type="http://schemas.openxmlformats.org/officeDocument/2006/relationships/image" Target="../media/image4.png"/><Relationship Id="rId4" Type="http://schemas.openxmlformats.org/officeDocument/2006/relationships/image" Target="../media/image38.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27.m4a"/><Relationship Id="rId1" Type="http://schemas.microsoft.com/office/2007/relationships/media" Target="../media/media27.m4a"/><Relationship Id="rId6" Type="http://schemas.openxmlformats.org/officeDocument/2006/relationships/image" Target="../media/image4.png"/><Relationship Id="rId5" Type="http://schemas.openxmlformats.org/officeDocument/2006/relationships/image" Target="../media/image40.png"/><Relationship Id="rId4" Type="http://schemas.openxmlformats.org/officeDocument/2006/relationships/image" Target="../media/image39.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28.m4a"/><Relationship Id="rId1" Type="http://schemas.microsoft.com/office/2007/relationships/media" Target="../media/media28.m4a"/><Relationship Id="rId5" Type="http://schemas.openxmlformats.org/officeDocument/2006/relationships/image" Target="../media/image4.png"/><Relationship Id="rId4" Type="http://schemas.openxmlformats.org/officeDocument/2006/relationships/image" Target="../media/image41.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29.m4a"/><Relationship Id="rId1" Type="http://schemas.microsoft.com/office/2007/relationships/media" Target="../media/media29.m4a"/><Relationship Id="rId6" Type="http://schemas.openxmlformats.org/officeDocument/2006/relationships/image" Target="../media/image4.png"/><Relationship Id="rId5" Type="http://schemas.openxmlformats.org/officeDocument/2006/relationships/image" Target="../media/image43.png"/><Relationship Id="rId4" Type="http://schemas.openxmlformats.org/officeDocument/2006/relationships/image" Target="../media/image42.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30.m4a"/><Relationship Id="rId1" Type="http://schemas.microsoft.com/office/2007/relationships/media" Target="../media/media30.m4a"/><Relationship Id="rId5" Type="http://schemas.openxmlformats.org/officeDocument/2006/relationships/image" Target="../media/image4.png"/><Relationship Id="rId4" Type="http://schemas.openxmlformats.org/officeDocument/2006/relationships/image" Target="../media/image44.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31.m4a"/><Relationship Id="rId1" Type="http://schemas.microsoft.com/office/2007/relationships/media" Target="../media/media31.m4a"/><Relationship Id="rId6" Type="http://schemas.openxmlformats.org/officeDocument/2006/relationships/image" Target="../media/image4.png"/><Relationship Id="rId5" Type="http://schemas.openxmlformats.org/officeDocument/2006/relationships/image" Target="../media/image46.png"/><Relationship Id="rId4" Type="http://schemas.openxmlformats.org/officeDocument/2006/relationships/image" Target="../media/image45.png"/></Relationships>
</file>

<file path=ppt/slides/_rels/slide3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32.m4a"/><Relationship Id="rId1" Type="http://schemas.microsoft.com/office/2007/relationships/media" Target="../media/media32.m4a"/><Relationship Id="rId6" Type="http://schemas.openxmlformats.org/officeDocument/2006/relationships/image" Target="../media/image4.png"/><Relationship Id="rId5" Type="http://schemas.openxmlformats.org/officeDocument/2006/relationships/image" Target="../media/image50.png"/><Relationship Id="rId4" Type="http://schemas.openxmlformats.org/officeDocument/2006/relationships/image" Target="../media/image49.pn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33.m4a"/><Relationship Id="rId1" Type="http://schemas.microsoft.com/office/2007/relationships/media" Target="../media/media33.m4a"/><Relationship Id="rId6" Type="http://schemas.openxmlformats.org/officeDocument/2006/relationships/image" Target="../media/image4.png"/><Relationship Id="rId5" Type="http://schemas.openxmlformats.org/officeDocument/2006/relationships/image" Target="../media/image52.png"/><Relationship Id="rId4" Type="http://schemas.openxmlformats.org/officeDocument/2006/relationships/image" Target="../media/image51.pn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34.m4a"/><Relationship Id="rId1" Type="http://schemas.microsoft.com/office/2007/relationships/media" Target="../media/media34.m4a"/><Relationship Id="rId6" Type="http://schemas.openxmlformats.org/officeDocument/2006/relationships/image" Target="../media/image4.png"/><Relationship Id="rId5" Type="http://schemas.openxmlformats.org/officeDocument/2006/relationships/image" Target="../media/image54.png"/><Relationship Id="rId4" Type="http://schemas.openxmlformats.org/officeDocument/2006/relationships/image" Target="../media/image53.pn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5.m4a"/><Relationship Id="rId1" Type="http://schemas.microsoft.com/office/2007/relationships/media" Target="../media/media35.m4a"/><Relationship Id="rId4" Type="http://schemas.openxmlformats.org/officeDocument/2006/relationships/image" Target="../media/image4.png"/></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36.m4a"/><Relationship Id="rId1" Type="http://schemas.microsoft.com/office/2007/relationships/media" Target="../media/media36.m4a"/><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4.png"/></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37.m4a"/><Relationship Id="rId1" Type="http://schemas.microsoft.com/office/2007/relationships/media" Target="../media/media37.m4a"/><Relationship Id="rId4" Type="http://schemas.openxmlformats.org/officeDocument/2006/relationships/image" Target="../media/image4.png"/></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38.m4a"/><Relationship Id="rId1" Type="http://schemas.microsoft.com/office/2007/relationships/media" Target="../media/media38.m4a"/><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image" Target="../media/image4.png"/><Relationship Id="rId2" Type="http://schemas.openxmlformats.org/officeDocument/2006/relationships/audio" Target="../media/media39.m4a"/><Relationship Id="rId1" Type="http://schemas.microsoft.com/office/2007/relationships/media" Target="../media/media39.m4a"/><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40.m4a"/><Relationship Id="rId1" Type="http://schemas.microsoft.com/office/2007/relationships/media" Target="../media/media40.m4a"/><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4.png"/></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1.m4a"/><Relationship Id="rId1" Type="http://schemas.microsoft.com/office/2007/relationships/media" Target="../media/media41.m4a"/><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4.png"/><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4.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4.png"/><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4.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4.png"/><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1EBAD5-E4E5-471C-8BC2-BBCDE836A708}"/>
              </a:ext>
            </a:extLst>
          </p:cNvPr>
          <p:cNvSpPr>
            <a:spLocks noGrp="1"/>
          </p:cNvSpPr>
          <p:nvPr>
            <p:ph type="title"/>
          </p:nvPr>
        </p:nvSpPr>
        <p:spPr/>
        <p:txBody>
          <a:bodyPr/>
          <a:lstStyle/>
          <a:p>
            <a:r>
              <a:rPr lang="en-IN" dirty="0">
                <a:highlight>
                  <a:srgbClr val="000000"/>
                </a:highlight>
                <a:latin typeface="Calibri" panose="020F0502020204030204" pitchFamily="34" charset="0"/>
                <a:cs typeface="Calibri" panose="020F0502020204030204" pitchFamily="34" charset="0"/>
              </a:rPr>
              <a:t>Market Insights for </a:t>
            </a:r>
            <a:r>
              <a:rPr lang="en-IN" dirty="0" err="1">
                <a:highlight>
                  <a:srgbClr val="000000"/>
                </a:highlight>
                <a:latin typeface="Calibri" panose="020F0502020204030204" pitchFamily="34" charset="0"/>
                <a:cs typeface="Calibri" panose="020F0502020204030204" pitchFamily="34" charset="0"/>
              </a:rPr>
              <a:t>CodeX</a:t>
            </a:r>
            <a:r>
              <a:rPr lang="en-IN" dirty="0">
                <a:highlight>
                  <a:srgbClr val="000000"/>
                </a:highlight>
                <a:latin typeface="Calibri" panose="020F0502020204030204" pitchFamily="34" charset="0"/>
                <a:cs typeface="Calibri" panose="020F0502020204030204" pitchFamily="34" charset="0"/>
              </a:rPr>
              <a:t> Energy Drink</a:t>
            </a:r>
          </a:p>
        </p:txBody>
      </p:sp>
      <p:sp>
        <p:nvSpPr>
          <p:cNvPr id="4" name="Content Placeholder 3">
            <a:extLst>
              <a:ext uri="{FF2B5EF4-FFF2-40B4-BE49-F238E27FC236}">
                <a16:creationId xmlns:a16="http://schemas.microsoft.com/office/drawing/2014/main" id="{FFA02084-C224-4DFD-A7C3-4865332C631F}"/>
              </a:ext>
            </a:extLst>
          </p:cNvPr>
          <p:cNvSpPr>
            <a:spLocks noGrp="1"/>
          </p:cNvSpPr>
          <p:nvPr>
            <p:ph idx="1"/>
          </p:nvPr>
        </p:nvSpPr>
        <p:spPr/>
        <p:txBody>
          <a:bodyPr/>
          <a:lstStyle/>
          <a:p>
            <a:r>
              <a:rPr lang="en-IN" dirty="0"/>
              <a:t>                                                </a:t>
            </a:r>
            <a:r>
              <a:rPr lang="en-IN" dirty="0" err="1"/>
              <a:t>Codebasics</a:t>
            </a:r>
            <a:r>
              <a:rPr lang="en-IN" dirty="0"/>
              <a:t> Resume Challenge – 6</a:t>
            </a:r>
          </a:p>
          <a:p>
            <a:r>
              <a:rPr lang="en-IN" dirty="0"/>
              <a:t>                                                Presented </a:t>
            </a:r>
            <a:r>
              <a:rPr lang="en-IN" dirty="0" err="1"/>
              <a:t>by:Pratibha</a:t>
            </a:r>
            <a:r>
              <a:rPr lang="en-IN" dirty="0"/>
              <a:t> </a:t>
            </a:r>
            <a:r>
              <a:rPr lang="en-IN" dirty="0" err="1"/>
              <a:t>Sahu</a:t>
            </a:r>
            <a:endParaRPr lang="en-IN" dirty="0"/>
          </a:p>
        </p:txBody>
      </p:sp>
      <p:pic>
        <p:nvPicPr>
          <p:cNvPr id="7" name="Picture 6">
            <a:extLst>
              <a:ext uri="{FF2B5EF4-FFF2-40B4-BE49-F238E27FC236}">
                <a16:creationId xmlns:a16="http://schemas.microsoft.com/office/drawing/2014/main" id="{2967DEFF-C857-47A4-B996-A0AAC995A118}"/>
              </a:ext>
            </a:extLst>
          </p:cNvPr>
          <p:cNvPicPr>
            <a:picLocks noChangeAspect="1"/>
          </p:cNvPicPr>
          <p:nvPr/>
        </p:nvPicPr>
        <p:blipFill>
          <a:blip r:embed="rId4"/>
          <a:stretch>
            <a:fillRect/>
          </a:stretch>
        </p:blipFill>
        <p:spPr>
          <a:xfrm>
            <a:off x="1259961" y="2249487"/>
            <a:ext cx="2763399" cy="2941031"/>
          </a:xfrm>
          <a:prstGeom prst="rect">
            <a:avLst/>
          </a:prstGeom>
        </p:spPr>
      </p:pic>
      <p:pic>
        <p:nvPicPr>
          <p:cNvPr id="9" name="Audio 8">
            <a:hlinkClick r:id="" action="ppaction://media"/>
            <a:extLst>
              <a:ext uri="{FF2B5EF4-FFF2-40B4-BE49-F238E27FC236}">
                <a16:creationId xmlns:a16="http://schemas.microsoft.com/office/drawing/2014/main" id="{4CE8D881-28CA-4B6D-AC5B-BF3E55BEA76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pic>
        <p:nvPicPr>
          <p:cNvPr id="5" name="Picture 4">
            <a:extLst>
              <a:ext uri="{FF2B5EF4-FFF2-40B4-BE49-F238E27FC236}">
                <a16:creationId xmlns:a16="http://schemas.microsoft.com/office/drawing/2014/main" id="{67D9AFB1-F642-49CA-BDAB-2BEE40662A9D}"/>
              </a:ext>
            </a:extLst>
          </p:cNvPr>
          <p:cNvPicPr>
            <a:picLocks noChangeAspect="1"/>
          </p:cNvPicPr>
          <p:nvPr/>
        </p:nvPicPr>
        <p:blipFill>
          <a:blip r:embed="rId6"/>
          <a:stretch>
            <a:fillRect/>
          </a:stretch>
        </p:blipFill>
        <p:spPr>
          <a:xfrm>
            <a:off x="10494884" y="520547"/>
            <a:ext cx="1105054" cy="619211"/>
          </a:xfrm>
          <a:prstGeom prst="rect">
            <a:avLst/>
          </a:prstGeom>
        </p:spPr>
      </p:pic>
    </p:spTree>
    <p:extLst>
      <p:ext uri="{BB962C8B-B14F-4D97-AF65-F5344CB8AC3E}">
        <p14:creationId xmlns:p14="http://schemas.microsoft.com/office/powerpoint/2010/main" val="1393033231"/>
      </p:ext>
    </p:extLst>
  </p:cSld>
  <p:clrMapOvr>
    <a:masterClrMapping/>
  </p:clrMapOvr>
  <mc:AlternateContent xmlns:mc="http://schemas.openxmlformats.org/markup-compatibility/2006" xmlns:p14="http://schemas.microsoft.com/office/powerpoint/2010/main">
    <mc:Choice Requires="p14">
      <p:transition spd="slow" p14:dur="2000" advTm="13384"/>
    </mc:Choice>
    <mc:Fallback xmlns="">
      <p:transition spd="slow" advTm="1338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29747F0-1524-4C32-A4E3-56B753B72E5B}"/>
              </a:ext>
            </a:extLst>
          </p:cNvPr>
          <p:cNvSpPr>
            <a:spLocks noGrp="1"/>
          </p:cNvSpPr>
          <p:nvPr>
            <p:ph type="title"/>
          </p:nvPr>
        </p:nvSpPr>
        <p:spPr/>
        <p:txBody>
          <a:bodyPr/>
          <a:lstStyle/>
          <a:p>
            <a:endParaRPr lang="en-IN"/>
          </a:p>
        </p:txBody>
      </p:sp>
      <p:sp>
        <p:nvSpPr>
          <p:cNvPr id="6" name="Text Placeholder 5">
            <a:extLst>
              <a:ext uri="{FF2B5EF4-FFF2-40B4-BE49-F238E27FC236}">
                <a16:creationId xmlns:a16="http://schemas.microsoft.com/office/drawing/2014/main" id="{A30D664B-6025-473B-B22D-F90BAC1C6674}"/>
              </a:ext>
            </a:extLst>
          </p:cNvPr>
          <p:cNvSpPr>
            <a:spLocks noGrp="1"/>
          </p:cNvSpPr>
          <p:nvPr>
            <p:ph type="body" idx="1"/>
          </p:nvPr>
        </p:nvSpPr>
        <p:spPr/>
        <p:txBody>
          <a:bodyPr/>
          <a:lstStyle/>
          <a:p>
            <a:r>
              <a:rPr lang="en-IN" dirty="0">
                <a:highlight>
                  <a:srgbClr val="C0C0C0"/>
                </a:highlight>
                <a:latin typeface="Calibri" panose="020F0502020204030204" pitchFamily="34" charset="0"/>
                <a:cs typeface="Calibri" panose="020F0502020204030204" pitchFamily="34" charset="0"/>
              </a:rPr>
              <a:t>VISUAL</a:t>
            </a:r>
          </a:p>
        </p:txBody>
      </p:sp>
      <p:sp>
        <p:nvSpPr>
          <p:cNvPr id="7" name="Content Placeholder 6">
            <a:extLst>
              <a:ext uri="{FF2B5EF4-FFF2-40B4-BE49-F238E27FC236}">
                <a16:creationId xmlns:a16="http://schemas.microsoft.com/office/drawing/2014/main" id="{67218A34-F7DE-4F07-B2EF-649DA827AF9E}"/>
              </a:ext>
            </a:extLst>
          </p:cNvPr>
          <p:cNvSpPr>
            <a:spLocks noGrp="1"/>
          </p:cNvSpPr>
          <p:nvPr>
            <p:ph sz="half" idx="2"/>
          </p:nvPr>
        </p:nvSpPr>
        <p:spPr/>
        <p:txBody>
          <a:bodyPr>
            <a:normAutofit fontScale="85000" lnSpcReduction="10000"/>
          </a:bodyPr>
          <a:lstStyle/>
          <a:p>
            <a:endParaRPr lang="en-IN"/>
          </a:p>
        </p:txBody>
      </p:sp>
      <p:sp>
        <p:nvSpPr>
          <p:cNvPr id="8" name="Text Placeholder 7">
            <a:extLst>
              <a:ext uri="{FF2B5EF4-FFF2-40B4-BE49-F238E27FC236}">
                <a16:creationId xmlns:a16="http://schemas.microsoft.com/office/drawing/2014/main" id="{6B0D6F0E-2308-4ACA-A4A6-DCFD36A090D3}"/>
              </a:ext>
            </a:extLst>
          </p:cNvPr>
          <p:cNvSpPr>
            <a:spLocks noGrp="1"/>
          </p:cNvSpPr>
          <p:nvPr>
            <p:ph type="body" sz="quarter" idx="3"/>
          </p:nvPr>
        </p:nvSpPr>
        <p:spPr/>
        <p:txBody>
          <a:bodyPr/>
          <a:lstStyle/>
          <a:p>
            <a:r>
              <a:rPr lang="en-IN" dirty="0">
                <a:highlight>
                  <a:srgbClr val="C0C0C0"/>
                </a:highlight>
              </a:rPr>
              <a:t>INSIGHTS</a:t>
            </a:r>
          </a:p>
        </p:txBody>
      </p:sp>
      <p:sp>
        <p:nvSpPr>
          <p:cNvPr id="9" name="Content Placeholder 8">
            <a:extLst>
              <a:ext uri="{FF2B5EF4-FFF2-40B4-BE49-F238E27FC236}">
                <a16:creationId xmlns:a16="http://schemas.microsoft.com/office/drawing/2014/main" id="{AB2EB9EF-7C92-4CA0-A0EA-000C5EA9F6B3}"/>
              </a:ext>
            </a:extLst>
          </p:cNvPr>
          <p:cNvSpPr>
            <a:spLocks noGrp="1"/>
          </p:cNvSpPr>
          <p:nvPr>
            <p:ph sz="quarter" idx="4"/>
          </p:nvPr>
        </p:nvSpPr>
        <p:spPr/>
        <p:txBody>
          <a:bodyPr>
            <a:normAutofit fontScale="85000" lnSpcReduction="10000"/>
          </a:bodyPr>
          <a:lstStyle/>
          <a:p>
            <a:r>
              <a:rPr lang="en-IN" dirty="0"/>
              <a:t>Online ads are the most effective marketing channel to reach youth aged 15-30, with a response count of 3373. TV commercials are the second most effective with 1785 responses. Other methods, outdoor billboards, and print media have significantly lower reach in comparison</a:t>
            </a:r>
          </a:p>
        </p:txBody>
      </p:sp>
      <p:pic>
        <p:nvPicPr>
          <p:cNvPr id="3" name="Picture 2">
            <a:extLst>
              <a:ext uri="{FF2B5EF4-FFF2-40B4-BE49-F238E27FC236}">
                <a16:creationId xmlns:a16="http://schemas.microsoft.com/office/drawing/2014/main" id="{07A2CC61-8511-4E45-978E-4DDA56620515}"/>
              </a:ext>
            </a:extLst>
          </p:cNvPr>
          <p:cNvPicPr>
            <a:picLocks noChangeAspect="1"/>
          </p:cNvPicPr>
          <p:nvPr/>
        </p:nvPicPr>
        <p:blipFill>
          <a:blip r:embed="rId4"/>
          <a:stretch>
            <a:fillRect/>
          </a:stretch>
        </p:blipFill>
        <p:spPr>
          <a:xfrm>
            <a:off x="1141409" y="3073396"/>
            <a:ext cx="4649783" cy="2717801"/>
          </a:xfrm>
          <a:prstGeom prst="rect">
            <a:avLst/>
          </a:prstGeom>
        </p:spPr>
      </p:pic>
      <p:pic>
        <p:nvPicPr>
          <p:cNvPr id="4" name="Audio 3">
            <a:hlinkClick r:id="" action="ppaction://media"/>
            <a:extLst>
              <a:ext uri="{FF2B5EF4-FFF2-40B4-BE49-F238E27FC236}">
                <a16:creationId xmlns:a16="http://schemas.microsoft.com/office/drawing/2014/main" id="{23C5FD1A-4ECD-46E0-A4AD-E8878470ED2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2588121483"/>
      </p:ext>
    </p:extLst>
  </p:cSld>
  <p:clrMapOvr>
    <a:masterClrMapping/>
  </p:clrMapOvr>
  <mc:AlternateContent xmlns:mc="http://schemas.openxmlformats.org/markup-compatibility/2006" xmlns:p14="http://schemas.microsoft.com/office/powerpoint/2010/main">
    <mc:Choice Requires="p14">
      <p:transition spd="slow" p14:dur="2000" advTm="16074"/>
    </mc:Choice>
    <mc:Fallback xmlns="">
      <p:transition spd="slow" advTm="1607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5B9A1F2-C3A7-4978-9FD9-68B18F03BC59}"/>
              </a:ext>
            </a:extLst>
          </p:cNvPr>
          <p:cNvSpPr>
            <a:spLocks noGrp="1"/>
          </p:cNvSpPr>
          <p:nvPr>
            <p:ph type="title"/>
          </p:nvPr>
        </p:nvSpPr>
        <p:spPr/>
        <p:txBody>
          <a:bodyPr>
            <a:normAutofit/>
          </a:bodyPr>
          <a:lstStyle/>
          <a:p>
            <a:r>
              <a:rPr lang="en-IN" cap="none" dirty="0"/>
              <a:t>2. Consumer Preferences:</a:t>
            </a:r>
            <a:br>
              <a:rPr lang="en-IN" cap="none" dirty="0"/>
            </a:br>
            <a:r>
              <a:rPr lang="en-IN" sz="2700" cap="none" dirty="0"/>
              <a:t>A. What Are The Preferred Ingredients Of Energy Drinks Among Respondents?</a:t>
            </a:r>
          </a:p>
        </p:txBody>
      </p:sp>
      <p:sp>
        <p:nvSpPr>
          <p:cNvPr id="6" name="Text Placeholder 5">
            <a:extLst>
              <a:ext uri="{FF2B5EF4-FFF2-40B4-BE49-F238E27FC236}">
                <a16:creationId xmlns:a16="http://schemas.microsoft.com/office/drawing/2014/main" id="{4529E016-4F64-4DF2-826A-B5E9DDA29604}"/>
              </a:ext>
            </a:extLst>
          </p:cNvPr>
          <p:cNvSpPr>
            <a:spLocks noGrp="1"/>
          </p:cNvSpPr>
          <p:nvPr>
            <p:ph type="body" idx="1"/>
          </p:nvPr>
        </p:nvSpPr>
        <p:spPr/>
        <p:txBody>
          <a:bodyPr/>
          <a:lstStyle/>
          <a:p>
            <a:r>
              <a:rPr lang="en-IN" dirty="0"/>
              <a:t>QUERY</a:t>
            </a:r>
          </a:p>
        </p:txBody>
      </p:sp>
      <p:sp>
        <p:nvSpPr>
          <p:cNvPr id="7" name="Content Placeholder 6">
            <a:extLst>
              <a:ext uri="{FF2B5EF4-FFF2-40B4-BE49-F238E27FC236}">
                <a16:creationId xmlns:a16="http://schemas.microsoft.com/office/drawing/2014/main" id="{E89A8A14-E184-42D7-B779-9B817F1BA42C}"/>
              </a:ext>
            </a:extLst>
          </p:cNvPr>
          <p:cNvSpPr>
            <a:spLocks noGrp="1"/>
          </p:cNvSpPr>
          <p:nvPr>
            <p:ph sz="half" idx="2"/>
          </p:nvPr>
        </p:nvSpPr>
        <p:spPr/>
        <p:txBody>
          <a:bodyPr/>
          <a:lstStyle/>
          <a:p>
            <a:endParaRPr lang="en-IN"/>
          </a:p>
        </p:txBody>
      </p:sp>
      <p:sp>
        <p:nvSpPr>
          <p:cNvPr id="8" name="Text Placeholder 7">
            <a:extLst>
              <a:ext uri="{FF2B5EF4-FFF2-40B4-BE49-F238E27FC236}">
                <a16:creationId xmlns:a16="http://schemas.microsoft.com/office/drawing/2014/main" id="{4B78E6A5-25B3-42A6-AB46-7D3DCE088B1F}"/>
              </a:ext>
            </a:extLst>
          </p:cNvPr>
          <p:cNvSpPr>
            <a:spLocks noGrp="1"/>
          </p:cNvSpPr>
          <p:nvPr>
            <p:ph type="body" sz="quarter" idx="3"/>
          </p:nvPr>
        </p:nvSpPr>
        <p:spPr/>
        <p:txBody>
          <a:bodyPr/>
          <a:lstStyle/>
          <a:p>
            <a:r>
              <a:rPr lang="en-IN" dirty="0"/>
              <a:t>OUTPUT</a:t>
            </a:r>
          </a:p>
        </p:txBody>
      </p:sp>
      <p:sp>
        <p:nvSpPr>
          <p:cNvPr id="9" name="Content Placeholder 8">
            <a:extLst>
              <a:ext uri="{FF2B5EF4-FFF2-40B4-BE49-F238E27FC236}">
                <a16:creationId xmlns:a16="http://schemas.microsoft.com/office/drawing/2014/main" id="{DC9006EE-0553-45AE-9922-6B3FA2E1ED3D}"/>
              </a:ext>
            </a:extLst>
          </p:cNvPr>
          <p:cNvSpPr>
            <a:spLocks noGrp="1"/>
          </p:cNvSpPr>
          <p:nvPr>
            <p:ph sz="quarter" idx="4"/>
          </p:nvPr>
        </p:nvSpPr>
        <p:spPr/>
        <p:txBody>
          <a:bodyPr/>
          <a:lstStyle/>
          <a:p>
            <a:endParaRPr lang="en-IN"/>
          </a:p>
        </p:txBody>
      </p:sp>
      <p:pic>
        <p:nvPicPr>
          <p:cNvPr id="4" name="Picture 3">
            <a:extLst>
              <a:ext uri="{FF2B5EF4-FFF2-40B4-BE49-F238E27FC236}">
                <a16:creationId xmlns:a16="http://schemas.microsoft.com/office/drawing/2014/main" id="{E1D91782-48F5-4098-8B16-3DDE15F4B5EE}"/>
              </a:ext>
            </a:extLst>
          </p:cNvPr>
          <p:cNvPicPr>
            <a:picLocks noChangeAspect="1"/>
          </p:cNvPicPr>
          <p:nvPr/>
        </p:nvPicPr>
        <p:blipFill>
          <a:blip r:embed="rId4"/>
          <a:stretch>
            <a:fillRect/>
          </a:stretch>
        </p:blipFill>
        <p:spPr>
          <a:xfrm>
            <a:off x="1184722" y="3297150"/>
            <a:ext cx="4835079" cy="2494047"/>
          </a:xfrm>
          <a:prstGeom prst="rect">
            <a:avLst/>
          </a:prstGeom>
        </p:spPr>
      </p:pic>
      <p:pic>
        <p:nvPicPr>
          <p:cNvPr id="12" name="Picture 11">
            <a:extLst>
              <a:ext uri="{FF2B5EF4-FFF2-40B4-BE49-F238E27FC236}">
                <a16:creationId xmlns:a16="http://schemas.microsoft.com/office/drawing/2014/main" id="{07B55539-4A06-479E-A0D5-7ECD8699591F}"/>
              </a:ext>
            </a:extLst>
          </p:cNvPr>
          <p:cNvPicPr>
            <a:picLocks noChangeAspect="1"/>
          </p:cNvPicPr>
          <p:nvPr/>
        </p:nvPicPr>
        <p:blipFill>
          <a:blip r:embed="rId5"/>
          <a:stretch>
            <a:fillRect/>
          </a:stretch>
        </p:blipFill>
        <p:spPr>
          <a:xfrm>
            <a:off x="6255434" y="3297149"/>
            <a:ext cx="2804160" cy="2494047"/>
          </a:xfrm>
          <a:prstGeom prst="rect">
            <a:avLst/>
          </a:prstGeom>
        </p:spPr>
      </p:pic>
      <p:pic>
        <p:nvPicPr>
          <p:cNvPr id="10" name="Audio 9">
            <a:hlinkClick r:id="" action="ppaction://media"/>
            <a:extLst>
              <a:ext uri="{FF2B5EF4-FFF2-40B4-BE49-F238E27FC236}">
                <a16:creationId xmlns:a16="http://schemas.microsoft.com/office/drawing/2014/main" id="{0240DE6D-7A15-4304-A31B-5670C9E8793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2265092495"/>
      </p:ext>
    </p:extLst>
  </p:cSld>
  <p:clrMapOvr>
    <a:masterClrMapping/>
  </p:clrMapOvr>
  <mc:AlternateContent xmlns:mc="http://schemas.openxmlformats.org/markup-compatibility/2006" xmlns:p14="http://schemas.microsoft.com/office/powerpoint/2010/main">
    <mc:Choice Requires="p14">
      <p:transition spd="slow" p14:dur="2000" advTm="8562"/>
    </mc:Choice>
    <mc:Fallback xmlns="">
      <p:transition spd="slow" advTm="856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F9AA1C27-68E6-4AFC-9971-42EB4361C3A1}"/>
              </a:ext>
            </a:extLst>
          </p:cNvPr>
          <p:cNvSpPr>
            <a:spLocks noGrp="1"/>
          </p:cNvSpPr>
          <p:nvPr>
            <p:ph type="title"/>
          </p:nvPr>
        </p:nvSpPr>
        <p:spPr/>
        <p:txBody>
          <a:bodyPr/>
          <a:lstStyle/>
          <a:p>
            <a:endParaRPr lang="en-IN"/>
          </a:p>
        </p:txBody>
      </p:sp>
      <p:sp>
        <p:nvSpPr>
          <p:cNvPr id="8" name="Text Placeholder 7">
            <a:extLst>
              <a:ext uri="{FF2B5EF4-FFF2-40B4-BE49-F238E27FC236}">
                <a16:creationId xmlns:a16="http://schemas.microsoft.com/office/drawing/2014/main" id="{5124FC3D-A4CE-4E5C-9AD4-B27BAF451EB7}"/>
              </a:ext>
            </a:extLst>
          </p:cNvPr>
          <p:cNvSpPr>
            <a:spLocks noGrp="1"/>
          </p:cNvSpPr>
          <p:nvPr>
            <p:ph type="body" idx="1"/>
          </p:nvPr>
        </p:nvSpPr>
        <p:spPr/>
        <p:txBody>
          <a:bodyPr/>
          <a:lstStyle/>
          <a:p>
            <a:r>
              <a:rPr lang="en-IN" dirty="0">
                <a:highlight>
                  <a:srgbClr val="C0C0C0"/>
                </a:highlight>
                <a:latin typeface="Calibri" panose="020F0502020204030204" pitchFamily="34" charset="0"/>
                <a:cs typeface="Calibri" panose="020F0502020204030204" pitchFamily="34" charset="0"/>
              </a:rPr>
              <a:t>VISUAL</a:t>
            </a:r>
          </a:p>
        </p:txBody>
      </p:sp>
      <p:sp>
        <p:nvSpPr>
          <p:cNvPr id="9" name="Content Placeholder 8">
            <a:extLst>
              <a:ext uri="{FF2B5EF4-FFF2-40B4-BE49-F238E27FC236}">
                <a16:creationId xmlns:a16="http://schemas.microsoft.com/office/drawing/2014/main" id="{82F4CF40-C3C9-4165-98CB-B890B43805C5}"/>
              </a:ext>
            </a:extLst>
          </p:cNvPr>
          <p:cNvSpPr>
            <a:spLocks noGrp="1"/>
          </p:cNvSpPr>
          <p:nvPr>
            <p:ph sz="half" idx="2"/>
          </p:nvPr>
        </p:nvSpPr>
        <p:spPr/>
        <p:txBody>
          <a:bodyPr>
            <a:normAutofit fontScale="92500" lnSpcReduction="10000"/>
          </a:bodyPr>
          <a:lstStyle/>
          <a:p>
            <a:endParaRPr lang="en-IN"/>
          </a:p>
        </p:txBody>
      </p:sp>
      <p:sp>
        <p:nvSpPr>
          <p:cNvPr id="10" name="Text Placeholder 9">
            <a:extLst>
              <a:ext uri="{FF2B5EF4-FFF2-40B4-BE49-F238E27FC236}">
                <a16:creationId xmlns:a16="http://schemas.microsoft.com/office/drawing/2014/main" id="{A2ABC4C8-C1EC-492C-8054-1FA7487B70C5}"/>
              </a:ext>
            </a:extLst>
          </p:cNvPr>
          <p:cNvSpPr>
            <a:spLocks noGrp="1"/>
          </p:cNvSpPr>
          <p:nvPr>
            <p:ph type="body" sz="quarter" idx="3"/>
          </p:nvPr>
        </p:nvSpPr>
        <p:spPr/>
        <p:txBody>
          <a:bodyPr/>
          <a:lstStyle/>
          <a:p>
            <a:r>
              <a:rPr lang="en-IN" dirty="0">
                <a:highlight>
                  <a:srgbClr val="C0C0C0"/>
                </a:highlight>
              </a:rPr>
              <a:t>INSIGHTS</a:t>
            </a:r>
          </a:p>
        </p:txBody>
      </p:sp>
      <p:sp>
        <p:nvSpPr>
          <p:cNvPr id="11" name="Content Placeholder 10">
            <a:extLst>
              <a:ext uri="{FF2B5EF4-FFF2-40B4-BE49-F238E27FC236}">
                <a16:creationId xmlns:a16="http://schemas.microsoft.com/office/drawing/2014/main" id="{229E64E3-8C0D-4CE6-99CC-D17410DC2C1F}"/>
              </a:ext>
            </a:extLst>
          </p:cNvPr>
          <p:cNvSpPr>
            <a:spLocks noGrp="1"/>
          </p:cNvSpPr>
          <p:nvPr>
            <p:ph sz="quarter" idx="4"/>
          </p:nvPr>
        </p:nvSpPr>
        <p:spPr/>
        <p:txBody>
          <a:bodyPr>
            <a:normAutofit fontScale="92500" lnSpcReduction="10000"/>
          </a:bodyPr>
          <a:lstStyle/>
          <a:p>
            <a:r>
              <a:rPr lang="en-IN" dirty="0"/>
              <a:t>Caffeine is the most desired ingredient in energy drinks among respondents. </a:t>
            </a:r>
          </a:p>
          <a:p>
            <a:r>
              <a:rPr lang="en-IN" dirty="0"/>
              <a:t>Vitamins are also a popular choice, preferred more than sugar.</a:t>
            </a:r>
          </a:p>
          <a:p>
            <a:r>
              <a:rPr lang="en-IN" dirty="0"/>
              <a:t> Guarana is the least </a:t>
            </a:r>
            <a:r>
              <a:rPr lang="en-IN" dirty="0" err="1"/>
              <a:t>favored</a:t>
            </a:r>
            <a:r>
              <a:rPr lang="en-IN" dirty="0"/>
              <a:t> ingredient among the options listed.</a:t>
            </a:r>
          </a:p>
        </p:txBody>
      </p:sp>
      <p:pic>
        <p:nvPicPr>
          <p:cNvPr id="6" name="Picture 5">
            <a:extLst>
              <a:ext uri="{FF2B5EF4-FFF2-40B4-BE49-F238E27FC236}">
                <a16:creationId xmlns:a16="http://schemas.microsoft.com/office/drawing/2014/main" id="{D4D3173D-93D4-44BA-A5D4-1CF4590D408D}"/>
              </a:ext>
            </a:extLst>
          </p:cNvPr>
          <p:cNvPicPr>
            <a:picLocks noChangeAspect="1"/>
          </p:cNvPicPr>
          <p:nvPr/>
        </p:nvPicPr>
        <p:blipFill>
          <a:blip r:embed="rId4"/>
          <a:stretch>
            <a:fillRect/>
          </a:stretch>
        </p:blipFill>
        <p:spPr>
          <a:xfrm>
            <a:off x="1217621" y="3073396"/>
            <a:ext cx="3473928" cy="2717801"/>
          </a:xfrm>
          <a:prstGeom prst="rect">
            <a:avLst/>
          </a:prstGeom>
        </p:spPr>
      </p:pic>
      <p:pic>
        <p:nvPicPr>
          <p:cNvPr id="2" name="Audio 1">
            <a:hlinkClick r:id="" action="ppaction://media"/>
            <a:extLst>
              <a:ext uri="{FF2B5EF4-FFF2-40B4-BE49-F238E27FC236}">
                <a16:creationId xmlns:a16="http://schemas.microsoft.com/office/drawing/2014/main" id="{32FA8873-5863-4BC9-9D07-85E74D58E4D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1153540360"/>
      </p:ext>
    </p:extLst>
  </p:cSld>
  <p:clrMapOvr>
    <a:masterClrMapping/>
  </p:clrMapOvr>
  <mc:AlternateContent xmlns:mc="http://schemas.openxmlformats.org/markup-compatibility/2006" xmlns:p14="http://schemas.microsoft.com/office/powerpoint/2010/main">
    <mc:Choice Requires="p14">
      <p:transition spd="slow" p14:dur="2000" advTm="10118"/>
    </mc:Choice>
    <mc:Fallback xmlns="">
      <p:transition spd="slow" advTm="1011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2D33DA8-BDFA-4A57-8246-AE46D58FCD16}"/>
              </a:ext>
            </a:extLst>
          </p:cNvPr>
          <p:cNvSpPr>
            <a:spLocks noGrp="1"/>
          </p:cNvSpPr>
          <p:nvPr>
            <p:ph type="title"/>
          </p:nvPr>
        </p:nvSpPr>
        <p:spPr/>
        <p:txBody>
          <a:bodyPr>
            <a:normAutofit/>
          </a:bodyPr>
          <a:lstStyle/>
          <a:p>
            <a:r>
              <a:rPr lang="en-IN" sz="2400" cap="none" dirty="0"/>
              <a:t>B. What Packaging Preferences Do Respondents Have For Energy Drinks?</a:t>
            </a:r>
          </a:p>
        </p:txBody>
      </p:sp>
      <p:sp>
        <p:nvSpPr>
          <p:cNvPr id="6" name="Text Placeholder 5">
            <a:extLst>
              <a:ext uri="{FF2B5EF4-FFF2-40B4-BE49-F238E27FC236}">
                <a16:creationId xmlns:a16="http://schemas.microsoft.com/office/drawing/2014/main" id="{0E23B2D4-41B1-46E6-8194-CF14FFE1D5C9}"/>
              </a:ext>
            </a:extLst>
          </p:cNvPr>
          <p:cNvSpPr>
            <a:spLocks noGrp="1"/>
          </p:cNvSpPr>
          <p:nvPr>
            <p:ph type="body" idx="1"/>
          </p:nvPr>
        </p:nvSpPr>
        <p:spPr/>
        <p:txBody>
          <a:bodyPr/>
          <a:lstStyle/>
          <a:p>
            <a:r>
              <a:rPr lang="en-IN" dirty="0"/>
              <a:t>QUERY</a:t>
            </a:r>
          </a:p>
        </p:txBody>
      </p:sp>
      <p:sp>
        <p:nvSpPr>
          <p:cNvPr id="7" name="Content Placeholder 6">
            <a:extLst>
              <a:ext uri="{FF2B5EF4-FFF2-40B4-BE49-F238E27FC236}">
                <a16:creationId xmlns:a16="http://schemas.microsoft.com/office/drawing/2014/main" id="{1B7D8588-6DAB-4EE2-AFAF-EE6DB8E0E27C}"/>
              </a:ext>
            </a:extLst>
          </p:cNvPr>
          <p:cNvSpPr>
            <a:spLocks noGrp="1"/>
          </p:cNvSpPr>
          <p:nvPr>
            <p:ph sz="half" idx="2"/>
          </p:nvPr>
        </p:nvSpPr>
        <p:spPr/>
        <p:txBody>
          <a:bodyPr/>
          <a:lstStyle/>
          <a:p>
            <a:endParaRPr lang="en-IN"/>
          </a:p>
        </p:txBody>
      </p:sp>
      <p:sp>
        <p:nvSpPr>
          <p:cNvPr id="8" name="Text Placeholder 7">
            <a:extLst>
              <a:ext uri="{FF2B5EF4-FFF2-40B4-BE49-F238E27FC236}">
                <a16:creationId xmlns:a16="http://schemas.microsoft.com/office/drawing/2014/main" id="{73B0E9D9-0E07-4F12-B51E-2AD0006AA8CC}"/>
              </a:ext>
            </a:extLst>
          </p:cNvPr>
          <p:cNvSpPr>
            <a:spLocks noGrp="1"/>
          </p:cNvSpPr>
          <p:nvPr>
            <p:ph type="body" sz="quarter" idx="3"/>
          </p:nvPr>
        </p:nvSpPr>
        <p:spPr/>
        <p:txBody>
          <a:bodyPr/>
          <a:lstStyle/>
          <a:p>
            <a:r>
              <a:rPr lang="en-IN" dirty="0"/>
              <a:t>OUTPUT</a:t>
            </a:r>
          </a:p>
        </p:txBody>
      </p:sp>
      <p:sp>
        <p:nvSpPr>
          <p:cNvPr id="9" name="Content Placeholder 8">
            <a:extLst>
              <a:ext uri="{FF2B5EF4-FFF2-40B4-BE49-F238E27FC236}">
                <a16:creationId xmlns:a16="http://schemas.microsoft.com/office/drawing/2014/main" id="{388936FC-76AB-4508-9809-3832B2E17202}"/>
              </a:ext>
            </a:extLst>
          </p:cNvPr>
          <p:cNvSpPr>
            <a:spLocks noGrp="1"/>
          </p:cNvSpPr>
          <p:nvPr>
            <p:ph sz="quarter" idx="4"/>
          </p:nvPr>
        </p:nvSpPr>
        <p:spPr/>
        <p:txBody>
          <a:bodyPr/>
          <a:lstStyle/>
          <a:p>
            <a:endParaRPr lang="en-IN"/>
          </a:p>
        </p:txBody>
      </p:sp>
      <p:pic>
        <p:nvPicPr>
          <p:cNvPr id="3" name="Picture 2">
            <a:extLst>
              <a:ext uri="{FF2B5EF4-FFF2-40B4-BE49-F238E27FC236}">
                <a16:creationId xmlns:a16="http://schemas.microsoft.com/office/drawing/2014/main" id="{73DCD5B2-22FB-4975-9807-706239D1B0A2}"/>
              </a:ext>
            </a:extLst>
          </p:cNvPr>
          <p:cNvPicPr>
            <a:picLocks noChangeAspect="1"/>
          </p:cNvPicPr>
          <p:nvPr/>
        </p:nvPicPr>
        <p:blipFill>
          <a:blip r:embed="rId4"/>
          <a:stretch>
            <a:fillRect/>
          </a:stretch>
        </p:blipFill>
        <p:spPr>
          <a:xfrm>
            <a:off x="1197280" y="3263634"/>
            <a:ext cx="4822522" cy="2527564"/>
          </a:xfrm>
          <a:prstGeom prst="rect">
            <a:avLst/>
          </a:prstGeom>
        </p:spPr>
      </p:pic>
      <p:pic>
        <p:nvPicPr>
          <p:cNvPr id="10" name="Picture 9">
            <a:extLst>
              <a:ext uri="{FF2B5EF4-FFF2-40B4-BE49-F238E27FC236}">
                <a16:creationId xmlns:a16="http://schemas.microsoft.com/office/drawing/2014/main" id="{28314C9F-7C8C-44DF-8E75-95D0F2EAD943}"/>
              </a:ext>
            </a:extLst>
          </p:cNvPr>
          <p:cNvPicPr>
            <a:picLocks noChangeAspect="1"/>
          </p:cNvPicPr>
          <p:nvPr/>
        </p:nvPicPr>
        <p:blipFill>
          <a:blip r:embed="rId5"/>
          <a:stretch>
            <a:fillRect/>
          </a:stretch>
        </p:blipFill>
        <p:spPr>
          <a:xfrm>
            <a:off x="6172199" y="3263634"/>
            <a:ext cx="3070275" cy="2527564"/>
          </a:xfrm>
          <a:prstGeom prst="rect">
            <a:avLst/>
          </a:prstGeom>
        </p:spPr>
      </p:pic>
      <p:pic>
        <p:nvPicPr>
          <p:cNvPr id="2" name="Audio 1">
            <a:hlinkClick r:id="" action="ppaction://media"/>
            <a:extLst>
              <a:ext uri="{FF2B5EF4-FFF2-40B4-BE49-F238E27FC236}">
                <a16:creationId xmlns:a16="http://schemas.microsoft.com/office/drawing/2014/main" id="{58444C58-5824-468C-A980-391A4D949BC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1604295962"/>
      </p:ext>
    </p:extLst>
  </p:cSld>
  <p:clrMapOvr>
    <a:masterClrMapping/>
  </p:clrMapOvr>
  <mc:AlternateContent xmlns:mc="http://schemas.openxmlformats.org/markup-compatibility/2006" xmlns:p14="http://schemas.microsoft.com/office/powerpoint/2010/main">
    <mc:Choice Requires="p14">
      <p:transition spd="slow" p14:dur="2000" advTm="6897"/>
    </mc:Choice>
    <mc:Fallback xmlns="">
      <p:transition spd="slow" advTm="689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A15B084-42F8-4E70-BEC4-755E887F3968}"/>
              </a:ext>
            </a:extLst>
          </p:cNvPr>
          <p:cNvSpPr>
            <a:spLocks noGrp="1"/>
          </p:cNvSpPr>
          <p:nvPr>
            <p:ph type="title"/>
          </p:nvPr>
        </p:nvSpPr>
        <p:spPr/>
        <p:txBody>
          <a:bodyPr/>
          <a:lstStyle/>
          <a:p>
            <a:endParaRPr lang="en-IN"/>
          </a:p>
        </p:txBody>
      </p:sp>
      <p:sp>
        <p:nvSpPr>
          <p:cNvPr id="6" name="Text Placeholder 5">
            <a:extLst>
              <a:ext uri="{FF2B5EF4-FFF2-40B4-BE49-F238E27FC236}">
                <a16:creationId xmlns:a16="http://schemas.microsoft.com/office/drawing/2014/main" id="{6DD1CD23-6F91-409C-B395-8C8397DD95E9}"/>
              </a:ext>
            </a:extLst>
          </p:cNvPr>
          <p:cNvSpPr>
            <a:spLocks noGrp="1"/>
          </p:cNvSpPr>
          <p:nvPr>
            <p:ph type="body" idx="1"/>
          </p:nvPr>
        </p:nvSpPr>
        <p:spPr/>
        <p:txBody>
          <a:bodyPr/>
          <a:lstStyle/>
          <a:p>
            <a:r>
              <a:rPr lang="en-IN" dirty="0">
                <a:highlight>
                  <a:srgbClr val="C0C0C0"/>
                </a:highlight>
                <a:latin typeface="Calibri" panose="020F0502020204030204" pitchFamily="34" charset="0"/>
                <a:cs typeface="Calibri" panose="020F0502020204030204" pitchFamily="34" charset="0"/>
              </a:rPr>
              <a:t>VISUAL</a:t>
            </a:r>
          </a:p>
        </p:txBody>
      </p:sp>
      <p:sp>
        <p:nvSpPr>
          <p:cNvPr id="7" name="Content Placeholder 6">
            <a:extLst>
              <a:ext uri="{FF2B5EF4-FFF2-40B4-BE49-F238E27FC236}">
                <a16:creationId xmlns:a16="http://schemas.microsoft.com/office/drawing/2014/main" id="{44D5B1E3-6507-4992-AAD1-260701CA8B00}"/>
              </a:ext>
            </a:extLst>
          </p:cNvPr>
          <p:cNvSpPr>
            <a:spLocks noGrp="1"/>
          </p:cNvSpPr>
          <p:nvPr>
            <p:ph sz="half" idx="2"/>
          </p:nvPr>
        </p:nvSpPr>
        <p:spPr/>
        <p:txBody>
          <a:bodyPr/>
          <a:lstStyle/>
          <a:p>
            <a:endParaRPr lang="en-IN"/>
          </a:p>
        </p:txBody>
      </p:sp>
      <p:sp>
        <p:nvSpPr>
          <p:cNvPr id="8" name="Text Placeholder 7">
            <a:extLst>
              <a:ext uri="{FF2B5EF4-FFF2-40B4-BE49-F238E27FC236}">
                <a16:creationId xmlns:a16="http://schemas.microsoft.com/office/drawing/2014/main" id="{9A01D133-CC5D-4D39-94FD-4E7F4055D750}"/>
              </a:ext>
            </a:extLst>
          </p:cNvPr>
          <p:cNvSpPr>
            <a:spLocks noGrp="1"/>
          </p:cNvSpPr>
          <p:nvPr>
            <p:ph type="body" sz="quarter" idx="3"/>
          </p:nvPr>
        </p:nvSpPr>
        <p:spPr/>
        <p:txBody>
          <a:bodyPr/>
          <a:lstStyle/>
          <a:p>
            <a:r>
              <a:rPr lang="en-IN" dirty="0">
                <a:highlight>
                  <a:srgbClr val="C0C0C0"/>
                </a:highlight>
              </a:rPr>
              <a:t>INSIGHTS</a:t>
            </a:r>
          </a:p>
        </p:txBody>
      </p:sp>
      <p:sp>
        <p:nvSpPr>
          <p:cNvPr id="9" name="Content Placeholder 8">
            <a:extLst>
              <a:ext uri="{FF2B5EF4-FFF2-40B4-BE49-F238E27FC236}">
                <a16:creationId xmlns:a16="http://schemas.microsoft.com/office/drawing/2014/main" id="{7BB6DF8E-B896-468A-9EDC-50405BB98799}"/>
              </a:ext>
            </a:extLst>
          </p:cNvPr>
          <p:cNvSpPr>
            <a:spLocks noGrp="1"/>
          </p:cNvSpPr>
          <p:nvPr>
            <p:ph sz="quarter" idx="4"/>
          </p:nvPr>
        </p:nvSpPr>
        <p:spPr/>
        <p:txBody>
          <a:bodyPr>
            <a:noAutofit/>
          </a:bodyPr>
          <a:lstStyle/>
          <a:p>
            <a:r>
              <a:rPr lang="en-IN" sz="1800" b="1" dirty="0"/>
              <a:t>Compact and portable cans</a:t>
            </a:r>
            <a:r>
              <a:rPr lang="en-IN" sz="1800" dirty="0"/>
              <a:t> are the most preferred packaging for energy drinks, with 3,984 respondents choosing them.</a:t>
            </a:r>
          </a:p>
          <a:p>
            <a:r>
              <a:rPr lang="en-IN" sz="1800" b="1" dirty="0"/>
              <a:t>Innovative bottle design</a:t>
            </a:r>
            <a:r>
              <a:rPr lang="en-IN" sz="1800" dirty="0"/>
              <a:t> is the second most popular, followed by </a:t>
            </a:r>
            <a:r>
              <a:rPr lang="en-IN" sz="1800" b="1" dirty="0"/>
              <a:t>collectible packaging</a:t>
            </a:r>
            <a:r>
              <a:rPr lang="en-IN" sz="1800" dirty="0"/>
              <a:t> and </a:t>
            </a:r>
            <a:r>
              <a:rPr lang="en-IN" sz="1800" b="1" dirty="0"/>
              <a:t>eco-friendly design</a:t>
            </a:r>
            <a:r>
              <a:rPr lang="en-IN" sz="1800" dirty="0"/>
              <a:t>.</a:t>
            </a:r>
          </a:p>
          <a:p>
            <a:r>
              <a:rPr lang="en-IN" sz="1800" b="1" dirty="0"/>
              <a:t>Eco-friendly design and other options</a:t>
            </a:r>
            <a:r>
              <a:rPr lang="en-IN" sz="1800" dirty="0"/>
              <a:t> have the least preference, indicating sustainability isn't a top concern yet</a:t>
            </a:r>
            <a:r>
              <a:rPr lang="en-IN" sz="1600" dirty="0"/>
              <a:t>.</a:t>
            </a:r>
          </a:p>
        </p:txBody>
      </p:sp>
      <p:pic>
        <p:nvPicPr>
          <p:cNvPr id="11" name="Picture 10">
            <a:extLst>
              <a:ext uri="{FF2B5EF4-FFF2-40B4-BE49-F238E27FC236}">
                <a16:creationId xmlns:a16="http://schemas.microsoft.com/office/drawing/2014/main" id="{024921DE-A671-4884-8A11-CF0B3756E8A0}"/>
              </a:ext>
            </a:extLst>
          </p:cNvPr>
          <p:cNvPicPr>
            <a:picLocks noChangeAspect="1"/>
          </p:cNvPicPr>
          <p:nvPr/>
        </p:nvPicPr>
        <p:blipFill>
          <a:blip r:embed="rId4"/>
          <a:stretch>
            <a:fillRect/>
          </a:stretch>
        </p:blipFill>
        <p:spPr>
          <a:xfrm>
            <a:off x="1217621" y="3225797"/>
            <a:ext cx="4802180" cy="2565401"/>
          </a:xfrm>
          <a:prstGeom prst="rect">
            <a:avLst/>
          </a:prstGeom>
        </p:spPr>
      </p:pic>
      <p:pic>
        <p:nvPicPr>
          <p:cNvPr id="2" name="Audio 1">
            <a:hlinkClick r:id="" action="ppaction://media"/>
            <a:extLst>
              <a:ext uri="{FF2B5EF4-FFF2-40B4-BE49-F238E27FC236}">
                <a16:creationId xmlns:a16="http://schemas.microsoft.com/office/drawing/2014/main" id="{44E29C17-7214-46E2-AB0A-BA52378571C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256923542"/>
      </p:ext>
    </p:extLst>
  </p:cSld>
  <p:clrMapOvr>
    <a:masterClrMapping/>
  </p:clrMapOvr>
  <mc:AlternateContent xmlns:mc="http://schemas.openxmlformats.org/markup-compatibility/2006" xmlns:p14="http://schemas.microsoft.com/office/powerpoint/2010/main">
    <mc:Choice Requires="p14">
      <p:transition spd="slow" p14:dur="2000" advTm="14586"/>
    </mc:Choice>
    <mc:Fallback xmlns="">
      <p:transition spd="slow" advTm="1458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84BCD32-135D-4D50-B8B6-E84D9414C8E0}"/>
              </a:ext>
            </a:extLst>
          </p:cNvPr>
          <p:cNvSpPr>
            <a:spLocks noGrp="1"/>
          </p:cNvSpPr>
          <p:nvPr>
            <p:ph type="title"/>
          </p:nvPr>
        </p:nvSpPr>
        <p:spPr/>
        <p:txBody>
          <a:bodyPr>
            <a:normAutofit/>
          </a:bodyPr>
          <a:lstStyle/>
          <a:p>
            <a:r>
              <a:rPr lang="en-IN" sz="2400" cap="none" dirty="0">
                <a:latin typeface="Calibri" panose="020F0502020204030204" pitchFamily="34" charset="0"/>
                <a:cs typeface="Calibri" panose="020F0502020204030204" pitchFamily="34" charset="0"/>
              </a:rPr>
              <a:t>3. Competition Analysis:</a:t>
            </a:r>
            <a:br>
              <a:rPr lang="en-IN" sz="2400" cap="none" dirty="0">
                <a:latin typeface="Calibri" panose="020F0502020204030204" pitchFamily="34" charset="0"/>
                <a:cs typeface="Calibri" panose="020F0502020204030204" pitchFamily="34" charset="0"/>
              </a:rPr>
            </a:br>
            <a:r>
              <a:rPr lang="en-IN" sz="2400" cap="none" dirty="0">
                <a:latin typeface="Calibri" panose="020F0502020204030204" pitchFamily="34" charset="0"/>
                <a:cs typeface="Calibri" panose="020F0502020204030204" pitchFamily="34" charset="0"/>
              </a:rPr>
              <a:t>A. Who Are The Current Market Leaders?</a:t>
            </a:r>
          </a:p>
        </p:txBody>
      </p:sp>
      <p:sp>
        <p:nvSpPr>
          <p:cNvPr id="6" name="Text Placeholder 5">
            <a:extLst>
              <a:ext uri="{FF2B5EF4-FFF2-40B4-BE49-F238E27FC236}">
                <a16:creationId xmlns:a16="http://schemas.microsoft.com/office/drawing/2014/main" id="{7FBC80AA-6009-4600-BFC0-D16E5E0A0407}"/>
              </a:ext>
            </a:extLst>
          </p:cNvPr>
          <p:cNvSpPr>
            <a:spLocks noGrp="1"/>
          </p:cNvSpPr>
          <p:nvPr>
            <p:ph type="body" idx="1"/>
          </p:nvPr>
        </p:nvSpPr>
        <p:spPr/>
        <p:txBody>
          <a:bodyPr/>
          <a:lstStyle/>
          <a:p>
            <a:r>
              <a:rPr lang="en-IN" dirty="0"/>
              <a:t>QUERY</a:t>
            </a:r>
          </a:p>
        </p:txBody>
      </p:sp>
      <p:sp>
        <p:nvSpPr>
          <p:cNvPr id="7" name="Content Placeholder 6">
            <a:extLst>
              <a:ext uri="{FF2B5EF4-FFF2-40B4-BE49-F238E27FC236}">
                <a16:creationId xmlns:a16="http://schemas.microsoft.com/office/drawing/2014/main" id="{EA3139EB-105F-4D9C-B8AF-2BE5B40426A5}"/>
              </a:ext>
            </a:extLst>
          </p:cNvPr>
          <p:cNvSpPr>
            <a:spLocks noGrp="1"/>
          </p:cNvSpPr>
          <p:nvPr>
            <p:ph sz="half" idx="2"/>
          </p:nvPr>
        </p:nvSpPr>
        <p:spPr/>
        <p:txBody>
          <a:bodyPr/>
          <a:lstStyle/>
          <a:p>
            <a:endParaRPr lang="en-IN"/>
          </a:p>
        </p:txBody>
      </p:sp>
      <p:sp>
        <p:nvSpPr>
          <p:cNvPr id="8" name="Text Placeholder 7">
            <a:extLst>
              <a:ext uri="{FF2B5EF4-FFF2-40B4-BE49-F238E27FC236}">
                <a16:creationId xmlns:a16="http://schemas.microsoft.com/office/drawing/2014/main" id="{9078D328-3EE5-4AFA-9316-D61D3F79B5E8}"/>
              </a:ext>
            </a:extLst>
          </p:cNvPr>
          <p:cNvSpPr>
            <a:spLocks noGrp="1"/>
          </p:cNvSpPr>
          <p:nvPr>
            <p:ph type="body" sz="quarter" idx="3"/>
          </p:nvPr>
        </p:nvSpPr>
        <p:spPr/>
        <p:txBody>
          <a:bodyPr/>
          <a:lstStyle/>
          <a:p>
            <a:r>
              <a:rPr lang="en-IN" dirty="0"/>
              <a:t>OUTPUT</a:t>
            </a:r>
          </a:p>
        </p:txBody>
      </p:sp>
      <p:sp>
        <p:nvSpPr>
          <p:cNvPr id="9" name="Content Placeholder 8">
            <a:extLst>
              <a:ext uri="{FF2B5EF4-FFF2-40B4-BE49-F238E27FC236}">
                <a16:creationId xmlns:a16="http://schemas.microsoft.com/office/drawing/2014/main" id="{BAC7B2F0-5465-4EBE-B295-7B445D4BB1D3}"/>
              </a:ext>
            </a:extLst>
          </p:cNvPr>
          <p:cNvSpPr>
            <a:spLocks noGrp="1"/>
          </p:cNvSpPr>
          <p:nvPr>
            <p:ph sz="quarter" idx="4"/>
          </p:nvPr>
        </p:nvSpPr>
        <p:spPr/>
        <p:txBody>
          <a:bodyPr/>
          <a:lstStyle/>
          <a:p>
            <a:endParaRPr lang="en-IN"/>
          </a:p>
        </p:txBody>
      </p:sp>
      <p:pic>
        <p:nvPicPr>
          <p:cNvPr id="3" name="Picture 2">
            <a:extLst>
              <a:ext uri="{FF2B5EF4-FFF2-40B4-BE49-F238E27FC236}">
                <a16:creationId xmlns:a16="http://schemas.microsoft.com/office/drawing/2014/main" id="{3E9DCC5C-E502-474F-9EB0-A2EDBEBC57D6}"/>
              </a:ext>
            </a:extLst>
          </p:cNvPr>
          <p:cNvPicPr>
            <a:picLocks noChangeAspect="1"/>
          </p:cNvPicPr>
          <p:nvPr/>
        </p:nvPicPr>
        <p:blipFill>
          <a:blip r:embed="rId4"/>
          <a:stretch>
            <a:fillRect/>
          </a:stretch>
        </p:blipFill>
        <p:spPr>
          <a:xfrm>
            <a:off x="1141409" y="3190510"/>
            <a:ext cx="4875211" cy="2600687"/>
          </a:xfrm>
          <a:prstGeom prst="rect">
            <a:avLst/>
          </a:prstGeom>
        </p:spPr>
      </p:pic>
      <p:pic>
        <p:nvPicPr>
          <p:cNvPr id="10" name="Picture 9">
            <a:extLst>
              <a:ext uri="{FF2B5EF4-FFF2-40B4-BE49-F238E27FC236}">
                <a16:creationId xmlns:a16="http://schemas.microsoft.com/office/drawing/2014/main" id="{78D90045-B677-488A-A1CD-B9F3C5DFF0DB}"/>
              </a:ext>
            </a:extLst>
          </p:cNvPr>
          <p:cNvPicPr>
            <a:picLocks noChangeAspect="1"/>
          </p:cNvPicPr>
          <p:nvPr/>
        </p:nvPicPr>
        <p:blipFill>
          <a:blip r:embed="rId5"/>
          <a:stretch>
            <a:fillRect/>
          </a:stretch>
        </p:blipFill>
        <p:spPr>
          <a:xfrm>
            <a:off x="6174120" y="3229196"/>
            <a:ext cx="3265301" cy="2562001"/>
          </a:xfrm>
          <a:prstGeom prst="rect">
            <a:avLst/>
          </a:prstGeom>
        </p:spPr>
      </p:pic>
      <p:pic>
        <p:nvPicPr>
          <p:cNvPr id="2" name="Audio 1">
            <a:hlinkClick r:id="" action="ppaction://media"/>
            <a:extLst>
              <a:ext uri="{FF2B5EF4-FFF2-40B4-BE49-F238E27FC236}">
                <a16:creationId xmlns:a16="http://schemas.microsoft.com/office/drawing/2014/main" id="{945A82BB-D5D6-433E-9133-5F3AB83EE0CD}"/>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475206920"/>
      </p:ext>
    </p:extLst>
  </p:cSld>
  <p:clrMapOvr>
    <a:masterClrMapping/>
  </p:clrMapOvr>
  <mc:AlternateContent xmlns:mc="http://schemas.openxmlformats.org/markup-compatibility/2006" xmlns:p14="http://schemas.microsoft.com/office/powerpoint/2010/main">
    <mc:Choice Requires="p14">
      <p:transition spd="slow" p14:dur="2000" advTm="6734"/>
    </mc:Choice>
    <mc:Fallback xmlns="">
      <p:transition spd="slow" advTm="673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EE8706-A18B-4172-98EC-6AC9DDC5B152}"/>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C338390C-8C84-4DF4-B832-C4EDEA158950}"/>
              </a:ext>
            </a:extLst>
          </p:cNvPr>
          <p:cNvSpPr>
            <a:spLocks noGrp="1"/>
          </p:cNvSpPr>
          <p:nvPr>
            <p:ph type="body" idx="1"/>
          </p:nvPr>
        </p:nvSpPr>
        <p:spPr/>
        <p:txBody>
          <a:bodyPr/>
          <a:lstStyle/>
          <a:p>
            <a:r>
              <a:rPr lang="en-IN" dirty="0">
                <a:highlight>
                  <a:srgbClr val="C0C0C0"/>
                </a:highlight>
                <a:latin typeface="Calibri" panose="020F0502020204030204" pitchFamily="34" charset="0"/>
                <a:cs typeface="Calibri" panose="020F0502020204030204" pitchFamily="34" charset="0"/>
              </a:rPr>
              <a:t>VISUAL</a:t>
            </a:r>
          </a:p>
        </p:txBody>
      </p:sp>
      <p:sp>
        <p:nvSpPr>
          <p:cNvPr id="4" name="Content Placeholder 3">
            <a:extLst>
              <a:ext uri="{FF2B5EF4-FFF2-40B4-BE49-F238E27FC236}">
                <a16:creationId xmlns:a16="http://schemas.microsoft.com/office/drawing/2014/main" id="{61FBE865-225E-487D-809B-743CBDB635F8}"/>
              </a:ext>
            </a:extLst>
          </p:cNvPr>
          <p:cNvSpPr>
            <a:spLocks noGrp="1"/>
          </p:cNvSpPr>
          <p:nvPr>
            <p:ph sz="half" idx="2"/>
          </p:nvPr>
        </p:nvSpPr>
        <p:spPr/>
        <p:txBody>
          <a:bodyPr/>
          <a:lstStyle/>
          <a:p>
            <a:endParaRPr lang="en-IN"/>
          </a:p>
        </p:txBody>
      </p:sp>
      <p:sp>
        <p:nvSpPr>
          <p:cNvPr id="5" name="Text Placeholder 4">
            <a:extLst>
              <a:ext uri="{FF2B5EF4-FFF2-40B4-BE49-F238E27FC236}">
                <a16:creationId xmlns:a16="http://schemas.microsoft.com/office/drawing/2014/main" id="{998D9224-00E1-464F-B713-31F0A527DBB3}"/>
              </a:ext>
            </a:extLst>
          </p:cNvPr>
          <p:cNvSpPr>
            <a:spLocks noGrp="1"/>
          </p:cNvSpPr>
          <p:nvPr>
            <p:ph type="body" sz="quarter" idx="3"/>
          </p:nvPr>
        </p:nvSpPr>
        <p:spPr/>
        <p:txBody>
          <a:bodyPr/>
          <a:lstStyle/>
          <a:p>
            <a:r>
              <a:rPr lang="en-IN" dirty="0">
                <a:highlight>
                  <a:srgbClr val="C0C0C0"/>
                </a:highlight>
              </a:rPr>
              <a:t>INSIGHTS</a:t>
            </a:r>
          </a:p>
        </p:txBody>
      </p:sp>
      <p:sp>
        <p:nvSpPr>
          <p:cNvPr id="6" name="Content Placeholder 5">
            <a:extLst>
              <a:ext uri="{FF2B5EF4-FFF2-40B4-BE49-F238E27FC236}">
                <a16:creationId xmlns:a16="http://schemas.microsoft.com/office/drawing/2014/main" id="{21C2BE9F-3D67-47AE-9537-C4D818C1135D}"/>
              </a:ext>
            </a:extLst>
          </p:cNvPr>
          <p:cNvSpPr>
            <a:spLocks noGrp="1"/>
          </p:cNvSpPr>
          <p:nvPr>
            <p:ph sz="quarter" idx="4"/>
          </p:nvPr>
        </p:nvSpPr>
        <p:spPr/>
        <p:txBody>
          <a:bodyPr/>
          <a:lstStyle/>
          <a:p>
            <a:r>
              <a:rPr lang="en-IN" b="0" i="0" dirty="0">
                <a:effectLst/>
                <a:latin typeface="Calibri" panose="020F0502020204030204" pitchFamily="34" charset="0"/>
                <a:cs typeface="Calibri" panose="020F0502020204030204" pitchFamily="34" charset="0"/>
              </a:rPr>
              <a:t>Cola-</a:t>
            </a:r>
            <a:r>
              <a:rPr lang="en-IN" b="0" i="0" dirty="0" err="1">
                <a:effectLst/>
                <a:latin typeface="Calibri" panose="020F0502020204030204" pitchFamily="34" charset="0"/>
                <a:cs typeface="Calibri" panose="020F0502020204030204" pitchFamily="34" charset="0"/>
              </a:rPr>
              <a:t>Coka</a:t>
            </a:r>
            <a:r>
              <a:rPr lang="en-IN" b="0" i="0" dirty="0">
                <a:effectLst/>
                <a:latin typeface="Calibri" panose="020F0502020204030204" pitchFamily="34" charset="0"/>
                <a:cs typeface="Calibri" panose="020F0502020204030204" pitchFamily="34" charset="0"/>
              </a:rPr>
              <a:t> is the most preferred brand with 2538 preferences, followed by </a:t>
            </a:r>
            <a:r>
              <a:rPr lang="en-IN" b="0" i="0" dirty="0" err="1">
                <a:effectLst/>
                <a:latin typeface="Calibri" panose="020F0502020204030204" pitchFamily="34" charset="0"/>
                <a:cs typeface="Calibri" panose="020F0502020204030204" pitchFamily="34" charset="0"/>
              </a:rPr>
              <a:t>Bepsi</a:t>
            </a:r>
            <a:r>
              <a:rPr lang="en-IN" b="0" i="0" dirty="0">
                <a:effectLst/>
                <a:latin typeface="Calibri" panose="020F0502020204030204" pitchFamily="34" charset="0"/>
                <a:cs typeface="Calibri" panose="020F0502020204030204" pitchFamily="34" charset="0"/>
              </a:rPr>
              <a:t> with 2112 preferences. Gangster is the third most preferred brand with 1854 preferences.</a:t>
            </a:r>
            <a:endParaRPr lang="en-IN" dirty="0">
              <a:latin typeface="Calibri" panose="020F0502020204030204" pitchFamily="34" charset="0"/>
              <a:cs typeface="Calibri" panose="020F0502020204030204" pitchFamily="34" charset="0"/>
            </a:endParaRPr>
          </a:p>
        </p:txBody>
      </p:sp>
      <p:pic>
        <p:nvPicPr>
          <p:cNvPr id="8" name="Picture 7">
            <a:extLst>
              <a:ext uri="{FF2B5EF4-FFF2-40B4-BE49-F238E27FC236}">
                <a16:creationId xmlns:a16="http://schemas.microsoft.com/office/drawing/2014/main" id="{AFDEA915-41AC-4CBE-84AD-76F947029706}"/>
              </a:ext>
            </a:extLst>
          </p:cNvPr>
          <p:cNvPicPr>
            <a:picLocks noChangeAspect="1"/>
          </p:cNvPicPr>
          <p:nvPr/>
        </p:nvPicPr>
        <p:blipFill>
          <a:blip r:embed="rId4"/>
          <a:stretch>
            <a:fillRect/>
          </a:stretch>
        </p:blipFill>
        <p:spPr>
          <a:xfrm>
            <a:off x="1141408" y="3073395"/>
            <a:ext cx="4649783" cy="2717801"/>
          </a:xfrm>
          <a:prstGeom prst="rect">
            <a:avLst/>
          </a:prstGeom>
        </p:spPr>
      </p:pic>
      <p:pic>
        <p:nvPicPr>
          <p:cNvPr id="10" name="Audio 9">
            <a:hlinkClick r:id="" action="ppaction://media"/>
            <a:extLst>
              <a:ext uri="{FF2B5EF4-FFF2-40B4-BE49-F238E27FC236}">
                <a16:creationId xmlns:a16="http://schemas.microsoft.com/office/drawing/2014/main" id="{64664D5E-1F91-48C6-9C6E-89B6EC27BE2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1772399455"/>
      </p:ext>
    </p:extLst>
  </p:cSld>
  <p:clrMapOvr>
    <a:masterClrMapping/>
  </p:clrMapOvr>
  <mc:AlternateContent xmlns:mc="http://schemas.openxmlformats.org/markup-compatibility/2006" xmlns:p14="http://schemas.microsoft.com/office/powerpoint/2010/main">
    <mc:Choice Requires="p14">
      <p:transition spd="slow" p14:dur="2000" advTm="12995"/>
    </mc:Choice>
    <mc:Fallback xmlns="">
      <p:transition spd="slow" advTm="1299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E502AD-E015-4368-A013-C20E6FB5D5E6}"/>
              </a:ext>
            </a:extLst>
          </p:cNvPr>
          <p:cNvSpPr>
            <a:spLocks noGrp="1"/>
          </p:cNvSpPr>
          <p:nvPr>
            <p:ph type="title"/>
          </p:nvPr>
        </p:nvSpPr>
        <p:spPr/>
        <p:txBody>
          <a:bodyPr>
            <a:normAutofit/>
          </a:bodyPr>
          <a:lstStyle/>
          <a:p>
            <a:r>
              <a:rPr lang="en-IN" sz="2400" cap="none" dirty="0"/>
              <a:t>B. What Are The Primary Reasons Consumers Prefer Those Brands Over Ours?</a:t>
            </a:r>
          </a:p>
        </p:txBody>
      </p:sp>
      <p:sp>
        <p:nvSpPr>
          <p:cNvPr id="3" name="Text Placeholder 2">
            <a:extLst>
              <a:ext uri="{FF2B5EF4-FFF2-40B4-BE49-F238E27FC236}">
                <a16:creationId xmlns:a16="http://schemas.microsoft.com/office/drawing/2014/main" id="{73469B2B-FB6A-40C5-9294-13FF7DD0582D}"/>
              </a:ext>
            </a:extLst>
          </p:cNvPr>
          <p:cNvSpPr>
            <a:spLocks noGrp="1"/>
          </p:cNvSpPr>
          <p:nvPr>
            <p:ph type="body" idx="1"/>
          </p:nvPr>
        </p:nvSpPr>
        <p:spPr/>
        <p:txBody>
          <a:bodyPr/>
          <a:lstStyle/>
          <a:p>
            <a:r>
              <a:rPr lang="en-IN" dirty="0"/>
              <a:t>QUERY</a:t>
            </a:r>
          </a:p>
        </p:txBody>
      </p:sp>
      <p:pic>
        <p:nvPicPr>
          <p:cNvPr id="12" name="Content Placeholder 11">
            <a:extLst>
              <a:ext uri="{FF2B5EF4-FFF2-40B4-BE49-F238E27FC236}">
                <a16:creationId xmlns:a16="http://schemas.microsoft.com/office/drawing/2014/main" id="{2BBDCBDC-A71C-4A6E-BA3F-28F69CD509D3}"/>
              </a:ext>
            </a:extLst>
          </p:cNvPr>
          <p:cNvPicPr>
            <a:picLocks noGrp="1" noChangeAspect="1"/>
          </p:cNvPicPr>
          <p:nvPr>
            <p:ph sz="half" idx="2"/>
          </p:nvPr>
        </p:nvPicPr>
        <p:blipFill>
          <a:blip r:embed="rId4"/>
          <a:stretch>
            <a:fillRect/>
          </a:stretch>
        </p:blipFill>
        <p:spPr>
          <a:xfrm>
            <a:off x="1141413" y="3902489"/>
            <a:ext cx="4878387" cy="1059621"/>
          </a:xfrm>
        </p:spPr>
      </p:pic>
      <p:sp>
        <p:nvSpPr>
          <p:cNvPr id="5" name="Text Placeholder 4">
            <a:extLst>
              <a:ext uri="{FF2B5EF4-FFF2-40B4-BE49-F238E27FC236}">
                <a16:creationId xmlns:a16="http://schemas.microsoft.com/office/drawing/2014/main" id="{B8292F30-8038-4285-B8CA-A528838FA5BA}"/>
              </a:ext>
            </a:extLst>
          </p:cNvPr>
          <p:cNvSpPr>
            <a:spLocks noGrp="1"/>
          </p:cNvSpPr>
          <p:nvPr>
            <p:ph type="body" sz="quarter" idx="3"/>
          </p:nvPr>
        </p:nvSpPr>
        <p:spPr/>
        <p:txBody>
          <a:bodyPr/>
          <a:lstStyle/>
          <a:p>
            <a:r>
              <a:rPr lang="en-IN" dirty="0"/>
              <a:t>OUTPUT</a:t>
            </a:r>
          </a:p>
        </p:txBody>
      </p:sp>
      <p:sp>
        <p:nvSpPr>
          <p:cNvPr id="6" name="Content Placeholder 5">
            <a:extLst>
              <a:ext uri="{FF2B5EF4-FFF2-40B4-BE49-F238E27FC236}">
                <a16:creationId xmlns:a16="http://schemas.microsoft.com/office/drawing/2014/main" id="{546B0647-1E77-461A-9DB1-2F6AB44CC9B5}"/>
              </a:ext>
            </a:extLst>
          </p:cNvPr>
          <p:cNvSpPr>
            <a:spLocks noGrp="1"/>
          </p:cNvSpPr>
          <p:nvPr>
            <p:ph sz="quarter" idx="4"/>
          </p:nvPr>
        </p:nvSpPr>
        <p:spPr/>
        <p:txBody>
          <a:bodyPr/>
          <a:lstStyle/>
          <a:p>
            <a:endParaRPr lang="en-IN"/>
          </a:p>
        </p:txBody>
      </p:sp>
      <p:pic>
        <p:nvPicPr>
          <p:cNvPr id="9" name="Picture 8">
            <a:extLst>
              <a:ext uri="{FF2B5EF4-FFF2-40B4-BE49-F238E27FC236}">
                <a16:creationId xmlns:a16="http://schemas.microsoft.com/office/drawing/2014/main" id="{6EB6207E-E072-400C-A95F-776426B14BC6}"/>
              </a:ext>
            </a:extLst>
          </p:cNvPr>
          <p:cNvPicPr>
            <a:picLocks noChangeAspect="1"/>
          </p:cNvPicPr>
          <p:nvPr/>
        </p:nvPicPr>
        <p:blipFill>
          <a:blip r:embed="rId5"/>
          <a:stretch>
            <a:fillRect/>
          </a:stretch>
        </p:blipFill>
        <p:spPr>
          <a:xfrm>
            <a:off x="6172200" y="3236346"/>
            <a:ext cx="3365695" cy="2554852"/>
          </a:xfrm>
          <a:prstGeom prst="rect">
            <a:avLst/>
          </a:prstGeom>
        </p:spPr>
      </p:pic>
      <p:pic>
        <p:nvPicPr>
          <p:cNvPr id="7" name="Audio 6">
            <a:hlinkClick r:id="" action="ppaction://media"/>
            <a:extLst>
              <a:ext uri="{FF2B5EF4-FFF2-40B4-BE49-F238E27FC236}">
                <a16:creationId xmlns:a16="http://schemas.microsoft.com/office/drawing/2014/main" id="{90BC5203-F5FC-48F3-94B9-DC13F2FA589D}"/>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915970984"/>
      </p:ext>
    </p:extLst>
  </p:cSld>
  <p:clrMapOvr>
    <a:masterClrMapping/>
  </p:clrMapOvr>
  <mc:AlternateContent xmlns:mc="http://schemas.openxmlformats.org/markup-compatibility/2006" xmlns:p14="http://schemas.microsoft.com/office/powerpoint/2010/main">
    <mc:Choice Requires="p14">
      <p:transition spd="slow" p14:dur="2000" advTm="9764"/>
    </mc:Choice>
    <mc:Fallback xmlns="">
      <p:transition spd="slow" advTm="976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26419-A613-4526-93C1-7475BFEAFC72}"/>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30FCCEFA-EDE9-46A1-B802-6FD2B7321A2D}"/>
              </a:ext>
            </a:extLst>
          </p:cNvPr>
          <p:cNvSpPr>
            <a:spLocks noGrp="1"/>
          </p:cNvSpPr>
          <p:nvPr>
            <p:ph type="body" idx="1"/>
          </p:nvPr>
        </p:nvSpPr>
        <p:spPr/>
        <p:txBody>
          <a:bodyPr/>
          <a:lstStyle/>
          <a:p>
            <a:r>
              <a:rPr lang="en-IN" dirty="0">
                <a:highlight>
                  <a:srgbClr val="C0C0C0"/>
                </a:highlight>
                <a:latin typeface="Calibri" panose="020F0502020204030204" pitchFamily="34" charset="0"/>
                <a:cs typeface="Calibri" panose="020F0502020204030204" pitchFamily="34" charset="0"/>
              </a:rPr>
              <a:t>VISUAL</a:t>
            </a:r>
          </a:p>
        </p:txBody>
      </p:sp>
      <p:sp>
        <p:nvSpPr>
          <p:cNvPr id="4" name="Content Placeholder 3">
            <a:extLst>
              <a:ext uri="{FF2B5EF4-FFF2-40B4-BE49-F238E27FC236}">
                <a16:creationId xmlns:a16="http://schemas.microsoft.com/office/drawing/2014/main" id="{D132E9EB-16F7-4CAF-9A87-D90AC5061EBD}"/>
              </a:ext>
            </a:extLst>
          </p:cNvPr>
          <p:cNvSpPr>
            <a:spLocks noGrp="1"/>
          </p:cNvSpPr>
          <p:nvPr>
            <p:ph sz="half" idx="2"/>
          </p:nvPr>
        </p:nvSpPr>
        <p:spPr/>
        <p:txBody>
          <a:bodyPr>
            <a:normAutofit fontScale="92500" lnSpcReduction="10000"/>
          </a:bodyPr>
          <a:lstStyle/>
          <a:p>
            <a:endParaRPr lang="en-IN"/>
          </a:p>
        </p:txBody>
      </p:sp>
      <p:sp>
        <p:nvSpPr>
          <p:cNvPr id="5" name="Text Placeholder 4">
            <a:extLst>
              <a:ext uri="{FF2B5EF4-FFF2-40B4-BE49-F238E27FC236}">
                <a16:creationId xmlns:a16="http://schemas.microsoft.com/office/drawing/2014/main" id="{B81D67EF-0CE3-4ECC-8740-713678193A32}"/>
              </a:ext>
            </a:extLst>
          </p:cNvPr>
          <p:cNvSpPr>
            <a:spLocks noGrp="1"/>
          </p:cNvSpPr>
          <p:nvPr>
            <p:ph type="body" sz="quarter" idx="3"/>
          </p:nvPr>
        </p:nvSpPr>
        <p:spPr/>
        <p:txBody>
          <a:bodyPr/>
          <a:lstStyle/>
          <a:p>
            <a:r>
              <a:rPr lang="en-IN" dirty="0">
                <a:highlight>
                  <a:srgbClr val="C0C0C0"/>
                </a:highlight>
              </a:rPr>
              <a:t>INSIGHTS</a:t>
            </a:r>
          </a:p>
        </p:txBody>
      </p:sp>
      <p:sp>
        <p:nvSpPr>
          <p:cNvPr id="6" name="Content Placeholder 5">
            <a:extLst>
              <a:ext uri="{FF2B5EF4-FFF2-40B4-BE49-F238E27FC236}">
                <a16:creationId xmlns:a16="http://schemas.microsoft.com/office/drawing/2014/main" id="{6EA1F5A1-E161-4F14-BAB8-DFFBB6409614}"/>
              </a:ext>
            </a:extLst>
          </p:cNvPr>
          <p:cNvSpPr>
            <a:spLocks noGrp="1"/>
          </p:cNvSpPr>
          <p:nvPr>
            <p:ph sz="quarter" idx="4"/>
          </p:nvPr>
        </p:nvSpPr>
        <p:spPr/>
        <p:txBody>
          <a:bodyPr>
            <a:normAutofit fontScale="92500" lnSpcReduction="10000"/>
          </a:bodyPr>
          <a:lstStyle/>
          <a:p>
            <a:r>
              <a:rPr lang="en-IN" b="0" i="0" dirty="0">
                <a:effectLst/>
                <a:latin typeface="Calibri" panose="020F0502020204030204" pitchFamily="34" charset="0"/>
                <a:cs typeface="Calibri" panose="020F0502020204030204" pitchFamily="34" charset="0"/>
              </a:rPr>
              <a:t>Brand reputation is the most important reason for consumers to choose other brands over Codex, followed by taste/</a:t>
            </a:r>
            <a:r>
              <a:rPr lang="en-IN" b="0" i="0" dirty="0" err="1">
                <a:effectLst/>
                <a:latin typeface="Calibri" panose="020F0502020204030204" pitchFamily="34" charset="0"/>
                <a:cs typeface="Calibri" panose="020F0502020204030204" pitchFamily="34" charset="0"/>
              </a:rPr>
              <a:t>flavor</a:t>
            </a:r>
            <a:r>
              <a:rPr lang="en-IN" b="0" i="0" dirty="0">
                <a:effectLst/>
                <a:latin typeface="Calibri" panose="020F0502020204030204" pitchFamily="34" charset="0"/>
                <a:cs typeface="Calibri" panose="020F0502020204030204" pitchFamily="34" charset="0"/>
              </a:rPr>
              <a:t> preference and availability. Effectiveness and other factors are also important, but less so than the top three reasons.</a:t>
            </a:r>
            <a:endParaRPr lang="en-IN" dirty="0">
              <a:latin typeface="Calibri" panose="020F0502020204030204" pitchFamily="34" charset="0"/>
              <a:cs typeface="Calibri" panose="020F0502020204030204" pitchFamily="34" charset="0"/>
            </a:endParaRPr>
          </a:p>
        </p:txBody>
      </p:sp>
      <p:pic>
        <p:nvPicPr>
          <p:cNvPr id="8" name="Picture 7">
            <a:extLst>
              <a:ext uri="{FF2B5EF4-FFF2-40B4-BE49-F238E27FC236}">
                <a16:creationId xmlns:a16="http://schemas.microsoft.com/office/drawing/2014/main" id="{FB5C7FA8-8271-4313-A199-2277C65C7E95}"/>
              </a:ext>
            </a:extLst>
          </p:cNvPr>
          <p:cNvPicPr>
            <a:picLocks noChangeAspect="1"/>
          </p:cNvPicPr>
          <p:nvPr/>
        </p:nvPicPr>
        <p:blipFill>
          <a:blip r:embed="rId4"/>
          <a:stretch>
            <a:fillRect/>
          </a:stretch>
        </p:blipFill>
        <p:spPr>
          <a:xfrm>
            <a:off x="1141409" y="3130061"/>
            <a:ext cx="4878390" cy="2661137"/>
          </a:xfrm>
          <a:prstGeom prst="rect">
            <a:avLst/>
          </a:prstGeom>
        </p:spPr>
      </p:pic>
      <p:pic>
        <p:nvPicPr>
          <p:cNvPr id="7" name="Audio 6">
            <a:hlinkClick r:id="" action="ppaction://media"/>
            <a:extLst>
              <a:ext uri="{FF2B5EF4-FFF2-40B4-BE49-F238E27FC236}">
                <a16:creationId xmlns:a16="http://schemas.microsoft.com/office/drawing/2014/main" id="{4F01F016-5822-4A4E-A145-0A9CC2390B2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650178082"/>
      </p:ext>
    </p:extLst>
  </p:cSld>
  <p:clrMapOvr>
    <a:masterClrMapping/>
  </p:clrMapOvr>
  <mc:AlternateContent xmlns:mc="http://schemas.openxmlformats.org/markup-compatibility/2006" xmlns:p14="http://schemas.microsoft.com/office/powerpoint/2010/main">
    <mc:Choice Requires="p14">
      <p:transition spd="slow" p14:dur="2000" advTm="16613"/>
    </mc:Choice>
    <mc:Fallback xmlns="">
      <p:transition spd="slow" advTm="1661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F4E11-59FC-47BB-842D-C6418C044001}"/>
              </a:ext>
            </a:extLst>
          </p:cNvPr>
          <p:cNvSpPr>
            <a:spLocks noGrp="1"/>
          </p:cNvSpPr>
          <p:nvPr>
            <p:ph type="title"/>
          </p:nvPr>
        </p:nvSpPr>
        <p:spPr/>
        <p:txBody>
          <a:bodyPr>
            <a:normAutofit/>
          </a:bodyPr>
          <a:lstStyle/>
          <a:p>
            <a:r>
              <a:rPr lang="en-IN" sz="2400" cap="none" dirty="0">
                <a:latin typeface="Calibri" panose="020F0502020204030204" pitchFamily="34" charset="0"/>
                <a:cs typeface="Calibri" panose="020F0502020204030204" pitchFamily="34" charset="0"/>
              </a:rPr>
              <a:t>4. Marketing Channels And Brand Awareness:</a:t>
            </a:r>
            <a:br>
              <a:rPr lang="en-IN" sz="2400" cap="none" dirty="0">
                <a:latin typeface="Calibri" panose="020F0502020204030204" pitchFamily="34" charset="0"/>
                <a:cs typeface="Calibri" panose="020F0502020204030204" pitchFamily="34" charset="0"/>
              </a:rPr>
            </a:br>
            <a:r>
              <a:rPr lang="en-IN" sz="2400" cap="none" dirty="0">
                <a:latin typeface="Calibri" panose="020F0502020204030204" pitchFamily="34" charset="0"/>
                <a:cs typeface="Calibri" panose="020F0502020204030204" pitchFamily="34" charset="0"/>
              </a:rPr>
              <a:t>a. Which Marketing Channel Can Be Used To Reach More Customers?</a:t>
            </a:r>
          </a:p>
        </p:txBody>
      </p:sp>
      <p:sp>
        <p:nvSpPr>
          <p:cNvPr id="3" name="Text Placeholder 2">
            <a:extLst>
              <a:ext uri="{FF2B5EF4-FFF2-40B4-BE49-F238E27FC236}">
                <a16:creationId xmlns:a16="http://schemas.microsoft.com/office/drawing/2014/main" id="{BF77E562-64EA-4EEA-B342-E3E4C657B74A}"/>
              </a:ext>
            </a:extLst>
          </p:cNvPr>
          <p:cNvSpPr>
            <a:spLocks noGrp="1"/>
          </p:cNvSpPr>
          <p:nvPr>
            <p:ph type="body" idx="1"/>
          </p:nvPr>
        </p:nvSpPr>
        <p:spPr/>
        <p:txBody>
          <a:bodyPr/>
          <a:lstStyle/>
          <a:p>
            <a:r>
              <a:rPr lang="en-IN" dirty="0"/>
              <a:t>QUERY</a:t>
            </a:r>
          </a:p>
        </p:txBody>
      </p:sp>
      <p:sp>
        <p:nvSpPr>
          <p:cNvPr id="4" name="Content Placeholder 3">
            <a:extLst>
              <a:ext uri="{FF2B5EF4-FFF2-40B4-BE49-F238E27FC236}">
                <a16:creationId xmlns:a16="http://schemas.microsoft.com/office/drawing/2014/main" id="{416C56E5-90D9-45B4-8C19-12091BA2458A}"/>
              </a:ext>
            </a:extLst>
          </p:cNvPr>
          <p:cNvSpPr>
            <a:spLocks noGrp="1"/>
          </p:cNvSpPr>
          <p:nvPr>
            <p:ph sz="half" idx="2"/>
          </p:nvPr>
        </p:nvSpPr>
        <p:spPr/>
        <p:txBody>
          <a:bodyPr/>
          <a:lstStyle/>
          <a:p>
            <a:endParaRPr lang="en-IN"/>
          </a:p>
        </p:txBody>
      </p:sp>
      <p:sp>
        <p:nvSpPr>
          <p:cNvPr id="5" name="Text Placeholder 4">
            <a:extLst>
              <a:ext uri="{FF2B5EF4-FFF2-40B4-BE49-F238E27FC236}">
                <a16:creationId xmlns:a16="http://schemas.microsoft.com/office/drawing/2014/main" id="{5BCE0710-A3C4-4B63-BC5A-5DD7FDB22628}"/>
              </a:ext>
            </a:extLst>
          </p:cNvPr>
          <p:cNvSpPr>
            <a:spLocks noGrp="1"/>
          </p:cNvSpPr>
          <p:nvPr>
            <p:ph type="body" sz="quarter" idx="3"/>
          </p:nvPr>
        </p:nvSpPr>
        <p:spPr/>
        <p:txBody>
          <a:bodyPr/>
          <a:lstStyle/>
          <a:p>
            <a:r>
              <a:rPr lang="en-IN" dirty="0"/>
              <a:t>OUTPUT</a:t>
            </a:r>
          </a:p>
        </p:txBody>
      </p:sp>
      <p:sp>
        <p:nvSpPr>
          <p:cNvPr id="6" name="Content Placeholder 5">
            <a:extLst>
              <a:ext uri="{FF2B5EF4-FFF2-40B4-BE49-F238E27FC236}">
                <a16:creationId xmlns:a16="http://schemas.microsoft.com/office/drawing/2014/main" id="{0AD93B63-BC9B-4EE7-B099-D7DFB819E798}"/>
              </a:ext>
            </a:extLst>
          </p:cNvPr>
          <p:cNvSpPr>
            <a:spLocks noGrp="1"/>
          </p:cNvSpPr>
          <p:nvPr>
            <p:ph sz="quarter" idx="4"/>
          </p:nvPr>
        </p:nvSpPr>
        <p:spPr/>
        <p:txBody>
          <a:bodyPr/>
          <a:lstStyle/>
          <a:p>
            <a:endParaRPr lang="en-IN"/>
          </a:p>
        </p:txBody>
      </p:sp>
      <p:pic>
        <p:nvPicPr>
          <p:cNvPr id="9" name="Picture 8">
            <a:extLst>
              <a:ext uri="{FF2B5EF4-FFF2-40B4-BE49-F238E27FC236}">
                <a16:creationId xmlns:a16="http://schemas.microsoft.com/office/drawing/2014/main" id="{661E4486-33E5-4428-9C44-56A87829B666}"/>
              </a:ext>
            </a:extLst>
          </p:cNvPr>
          <p:cNvPicPr>
            <a:picLocks noChangeAspect="1"/>
          </p:cNvPicPr>
          <p:nvPr/>
        </p:nvPicPr>
        <p:blipFill>
          <a:blip r:embed="rId4"/>
          <a:stretch>
            <a:fillRect/>
          </a:stretch>
        </p:blipFill>
        <p:spPr>
          <a:xfrm>
            <a:off x="1141410" y="3259045"/>
            <a:ext cx="4878391" cy="2532152"/>
          </a:xfrm>
          <a:prstGeom prst="rect">
            <a:avLst/>
          </a:prstGeom>
        </p:spPr>
      </p:pic>
      <p:pic>
        <p:nvPicPr>
          <p:cNvPr id="12" name="Picture 11">
            <a:extLst>
              <a:ext uri="{FF2B5EF4-FFF2-40B4-BE49-F238E27FC236}">
                <a16:creationId xmlns:a16="http://schemas.microsoft.com/office/drawing/2014/main" id="{058C2741-4083-4AA3-99AD-865FB39E33DE}"/>
              </a:ext>
            </a:extLst>
          </p:cNvPr>
          <p:cNvPicPr>
            <a:picLocks noChangeAspect="1"/>
          </p:cNvPicPr>
          <p:nvPr/>
        </p:nvPicPr>
        <p:blipFill>
          <a:blip r:embed="rId5"/>
          <a:stretch>
            <a:fillRect/>
          </a:stretch>
        </p:blipFill>
        <p:spPr>
          <a:xfrm>
            <a:off x="6172198" y="3311799"/>
            <a:ext cx="3267223" cy="2479398"/>
          </a:xfrm>
          <a:prstGeom prst="rect">
            <a:avLst/>
          </a:prstGeom>
        </p:spPr>
      </p:pic>
      <p:pic>
        <p:nvPicPr>
          <p:cNvPr id="7" name="Audio 6">
            <a:hlinkClick r:id="" action="ppaction://media"/>
            <a:extLst>
              <a:ext uri="{FF2B5EF4-FFF2-40B4-BE49-F238E27FC236}">
                <a16:creationId xmlns:a16="http://schemas.microsoft.com/office/drawing/2014/main" id="{F366D83D-7475-4F27-991B-CE307653C9C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354712559"/>
      </p:ext>
    </p:extLst>
  </p:cSld>
  <p:clrMapOvr>
    <a:masterClrMapping/>
  </p:clrMapOvr>
  <mc:AlternateContent xmlns:mc="http://schemas.openxmlformats.org/markup-compatibility/2006" xmlns:p14="http://schemas.microsoft.com/office/powerpoint/2010/main">
    <mc:Choice Requires="p14">
      <p:transition spd="slow" p14:dur="2000" advTm="9776"/>
    </mc:Choice>
    <mc:Fallback xmlns="">
      <p:transition spd="slow" advTm="97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96287B-63A5-40F8-91AF-D855E8DBEBBD}"/>
              </a:ext>
            </a:extLst>
          </p:cNvPr>
          <p:cNvSpPr>
            <a:spLocks noGrp="1"/>
          </p:cNvSpPr>
          <p:nvPr>
            <p:ph type="title"/>
          </p:nvPr>
        </p:nvSpPr>
        <p:spPr/>
        <p:txBody>
          <a:bodyPr/>
          <a:lstStyle/>
          <a:p>
            <a:r>
              <a:rPr lang="en-IN" dirty="0"/>
              <a:t>Contents</a:t>
            </a:r>
          </a:p>
        </p:txBody>
      </p:sp>
      <p:sp>
        <p:nvSpPr>
          <p:cNvPr id="3" name="Content Placeholder 2">
            <a:extLst>
              <a:ext uri="{FF2B5EF4-FFF2-40B4-BE49-F238E27FC236}">
                <a16:creationId xmlns:a16="http://schemas.microsoft.com/office/drawing/2014/main" id="{C093812C-A726-4E5F-9935-717477B0AFBD}"/>
              </a:ext>
            </a:extLst>
          </p:cNvPr>
          <p:cNvSpPr>
            <a:spLocks noGrp="1"/>
          </p:cNvSpPr>
          <p:nvPr>
            <p:ph idx="1"/>
          </p:nvPr>
        </p:nvSpPr>
        <p:spPr/>
        <p:txBody>
          <a:bodyPr>
            <a:normAutofit/>
          </a:bodyPr>
          <a:lstStyle/>
          <a:p>
            <a:r>
              <a:rPr lang="en-IN" sz="3200" dirty="0">
                <a:latin typeface="Calibri" panose="020F0502020204030204" pitchFamily="34" charset="0"/>
                <a:cs typeface="Calibri" panose="020F0502020204030204" pitchFamily="34" charset="0"/>
              </a:rPr>
              <a:t>Introduction</a:t>
            </a:r>
          </a:p>
          <a:p>
            <a:r>
              <a:rPr lang="en-IN" sz="3200" dirty="0">
                <a:latin typeface="Calibri" panose="020F0502020204030204" pitchFamily="34" charset="0"/>
                <a:cs typeface="Calibri" panose="020F0502020204030204" pitchFamily="34" charset="0"/>
              </a:rPr>
              <a:t>Goals</a:t>
            </a:r>
          </a:p>
          <a:p>
            <a:r>
              <a:rPr lang="en-IN" sz="3200" dirty="0">
                <a:latin typeface="Calibri" panose="020F0502020204030204" pitchFamily="34" charset="0"/>
                <a:cs typeface="Calibri" panose="020F0502020204030204" pitchFamily="34" charset="0"/>
              </a:rPr>
              <a:t>Problem Statement  &amp; Insights</a:t>
            </a:r>
          </a:p>
          <a:p>
            <a:r>
              <a:rPr lang="en-IN" sz="3200" dirty="0">
                <a:latin typeface="Calibri" panose="020F0502020204030204" pitchFamily="34" charset="0"/>
                <a:cs typeface="Calibri" panose="020F0502020204030204" pitchFamily="34" charset="0"/>
              </a:rPr>
              <a:t>Recommendation</a:t>
            </a:r>
          </a:p>
        </p:txBody>
      </p:sp>
      <p:pic>
        <p:nvPicPr>
          <p:cNvPr id="8" name="Audio 7">
            <a:hlinkClick r:id="" action="ppaction://media"/>
            <a:extLst>
              <a:ext uri="{FF2B5EF4-FFF2-40B4-BE49-F238E27FC236}">
                <a16:creationId xmlns:a16="http://schemas.microsoft.com/office/drawing/2014/main" id="{815E91EB-464E-47EE-87D8-DB47B3B20D6D}"/>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1861817068"/>
      </p:ext>
    </p:extLst>
  </p:cSld>
  <p:clrMapOvr>
    <a:masterClrMapping/>
  </p:clrMapOvr>
  <mc:AlternateContent xmlns:mc="http://schemas.openxmlformats.org/markup-compatibility/2006" xmlns:p14="http://schemas.microsoft.com/office/powerpoint/2010/main">
    <mc:Choice Requires="p14">
      <p:transition spd="slow" p14:dur="2000" advTm="18505"/>
    </mc:Choice>
    <mc:Fallback xmlns="">
      <p:transition spd="slow" advTm="1850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AF7864-F7DC-49EA-9F21-64A4207FD944}"/>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E9291F96-F133-4415-893E-87B7921C039B}"/>
              </a:ext>
            </a:extLst>
          </p:cNvPr>
          <p:cNvSpPr>
            <a:spLocks noGrp="1"/>
          </p:cNvSpPr>
          <p:nvPr>
            <p:ph type="body" idx="1"/>
          </p:nvPr>
        </p:nvSpPr>
        <p:spPr/>
        <p:txBody>
          <a:bodyPr/>
          <a:lstStyle/>
          <a:p>
            <a:r>
              <a:rPr lang="en-IN" dirty="0">
                <a:highlight>
                  <a:srgbClr val="C0C0C0"/>
                </a:highlight>
              </a:rPr>
              <a:t>VI</a:t>
            </a:r>
            <a:r>
              <a:rPr lang="en-IN" dirty="0">
                <a:highlight>
                  <a:srgbClr val="C0C0C0"/>
                </a:highlight>
                <a:latin typeface="Calibri" panose="020F0502020204030204" pitchFamily="34" charset="0"/>
                <a:cs typeface="Calibri" panose="020F0502020204030204" pitchFamily="34" charset="0"/>
              </a:rPr>
              <a:t>SUAL</a:t>
            </a:r>
            <a:endParaRPr lang="en-IN" dirty="0">
              <a:highlight>
                <a:srgbClr val="C0C0C0"/>
              </a:highlight>
            </a:endParaRPr>
          </a:p>
        </p:txBody>
      </p:sp>
      <p:sp>
        <p:nvSpPr>
          <p:cNvPr id="4" name="Content Placeholder 3">
            <a:extLst>
              <a:ext uri="{FF2B5EF4-FFF2-40B4-BE49-F238E27FC236}">
                <a16:creationId xmlns:a16="http://schemas.microsoft.com/office/drawing/2014/main" id="{6DFE07FB-5450-410D-885F-90EE97877320}"/>
              </a:ext>
            </a:extLst>
          </p:cNvPr>
          <p:cNvSpPr>
            <a:spLocks noGrp="1"/>
          </p:cNvSpPr>
          <p:nvPr>
            <p:ph sz="half" idx="2"/>
          </p:nvPr>
        </p:nvSpPr>
        <p:spPr/>
        <p:txBody>
          <a:bodyPr>
            <a:normAutofit fontScale="92500" lnSpcReduction="10000"/>
          </a:bodyPr>
          <a:lstStyle/>
          <a:p>
            <a:endParaRPr lang="en-IN"/>
          </a:p>
        </p:txBody>
      </p:sp>
      <p:sp>
        <p:nvSpPr>
          <p:cNvPr id="5" name="Text Placeholder 4">
            <a:extLst>
              <a:ext uri="{FF2B5EF4-FFF2-40B4-BE49-F238E27FC236}">
                <a16:creationId xmlns:a16="http://schemas.microsoft.com/office/drawing/2014/main" id="{4CF060CD-DD26-4B65-823A-4A7203AA81B5}"/>
              </a:ext>
            </a:extLst>
          </p:cNvPr>
          <p:cNvSpPr>
            <a:spLocks noGrp="1"/>
          </p:cNvSpPr>
          <p:nvPr>
            <p:ph type="body" sz="quarter" idx="3"/>
          </p:nvPr>
        </p:nvSpPr>
        <p:spPr/>
        <p:txBody>
          <a:bodyPr/>
          <a:lstStyle/>
          <a:p>
            <a:r>
              <a:rPr lang="en-IN" dirty="0">
                <a:highlight>
                  <a:srgbClr val="C0C0C0"/>
                </a:highlight>
              </a:rPr>
              <a:t>INSIGHTS</a:t>
            </a:r>
          </a:p>
        </p:txBody>
      </p:sp>
      <p:sp>
        <p:nvSpPr>
          <p:cNvPr id="6" name="Content Placeholder 5">
            <a:extLst>
              <a:ext uri="{FF2B5EF4-FFF2-40B4-BE49-F238E27FC236}">
                <a16:creationId xmlns:a16="http://schemas.microsoft.com/office/drawing/2014/main" id="{C49A0C22-B690-419B-A883-D124ABEF0B69}"/>
              </a:ext>
            </a:extLst>
          </p:cNvPr>
          <p:cNvSpPr>
            <a:spLocks noGrp="1"/>
          </p:cNvSpPr>
          <p:nvPr>
            <p:ph sz="quarter" idx="4"/>
          </p:nvPr>
        </p:nvSpPr>
        <p:spPr/>
        <p:txBody>
          <a:bodyPr>
            <a:normAutofit fontScale="92500" lnSpcReduction="10000"/>
          </a:bodyPr>
          <a:lstStyle/>
          <a:p>
            <a:r>
              <a:rPr lang="en-IN" b="0" i="0" dirty="0">
                <a:effectLst/>
                <a:latin typeface="Calibri" panose="020F0502020204030204" pitchFamily="34" charset="0"/>
                <a:cs typeface="Calibri" panose="020F0502020204030204" pitchFamily="34" charset="0"/>
              </a:rPr>
              <a:t>Online ads are the most effective marketing channel, reaching 4020 customers. TV commercials are the second most effective, reaching 2688 customers. Other channels, such as outdoor billboards and print media, have significantly lower reach.</a:t>
            </a:r>
            <a:endParaRPr lang="en-IN" dirty="0">
              <a:latin typeface="Calibri" panose="020F0502020204030204" pitchFamily="34" charset="0"/>
              <a:cs typeface="Calibri" panose="020F0502020204030204" pitchFamily="34" charset="0"/>
            </a:endParaRPr>
          </a:p>
        </p:txBody>
      </p:sp>
      <p:pic>
        <p:nvPicPr>
          <p:cNvPr id="8" name="Picture 7">
            <a:extLst>
              <a:ext uri="{FF2B5EF4-FFF2-40B4-BE49-F238E27FC236}">
                <a16:creationId xmlns:a16="http://schemas.microsoft.com/office/drawing/2014/main" id="{C1CDC714-4BED-4457-826A-BE22EE6ED5B1}"/>
              </a:ext>
            </a:extLst>
          </p:cNvPr>
          <p:cNvPicPr>
            <a:picLocks noChangeAspect="1"/>
          </p:cNvPicPr>
          <p:nvPr/>
        </p:nvPicPr>
        <p:blipFill>
          <a:blip r:embed="rId4"/>
          <a:stretch>
            <a:fillRect/>
          </a:stretch>
        </p:blipFill>
        <p:spPr>
          <a:xfrm>
            <a:off x="1137892" y="3073396"/>
            <a:ext cx="4878390" cy="2717801"/>
          </a:xfrm>
          <a:prstGeom prst="rect">
            <a:avLst/>
          </a:prstGeom>
        </p:spPr>
      </p:pic>
      <p:pic>
        <p:nvPicPr>
          <p:cNvPr id="10" name="Audio 9">
            <a:hlinkClick r:id="" action="ppaction://media"/>
            <a:extLst>
              <a:ext uri="{FF2B5EF4-FFF2-40B4-BE49-F238E27FC236}">
                <a16:creationId xmlns:a16="http://schemas.microsoft.com/office/drawing/2014/main" id="{91348AB8-5964-4659-B1A2-CD408146634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238187184"/>
      </p:ext>
    </p:extLst>
  </p:cSld>
  <p:clrMapOvr>
    <a:masterClrMapping/>
  </p:clrMapOvr>
  <mc:AlternateContent xmlns:mc="http://schemas.openxmlformats.org/markup-compatibility/2006" xmlns:p14="http://schemas.microsoft.com/office/powerpoint/2010/main">
    <mc:Choice Requires="p14">
      <p:transition spd="slow" p14:dur="2000" advTm="10060"/>
    </mc:Choice>
    <mc:Fallback xmlns="">
      <p:transition spd="slow" advTm="100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D04F6C-A218-46F3-97E8-D4A5A5FB4D99}"/>
              </a:ext>
            </a:extLst>
          </p:cNvPr>
          <p:cNvSpPr>
            <a:spLocks noGrp="1"/>
          </p:cNvSpPr>
          <p:nvPr>
            <p:ph type="title"/>
          </p:nvPr>
        </p:nvSpPr>
        <p:spPr/>
        <p:txBody>
          <a:bodyPr>
            <a:normAutofit/>
          </a:bodyPr>
          <a:lstStyle/>
          <a:p>
            <a:r>
              <a:rPr lang="en-IN" sz="2400" cap="none" dirty="0">
                <a:latin typeface="Calibri" panose="020F0502020204030204" pitchFamily="34" charset="0"/>
                <a:cs typeface="Calibri" panose="020F0502020204030204" pitchFamily="34" charset="0"/>
              </a:rPr>
              <a:t>B. How Effective Are Different Marketing Strategies And Channels In Reaching Our customers?</a:t>
            </a:r>
          </a:p>
        </p:txBody>
      </p:sp>
      <p:sp>
        <p:nvSpPr>
          <p:cNvPr id="3" name="Text Placeholder 2">
            <a:extLst>
              <a:ext uri="{FF2B5EF4-FFF2-40B4-BE49-F238E27FC236}">
                <a16:creationId xmlns:a16="http://schemas.microsoft.com/office/drawing/2014/main" id="{E61AAF9B-F7AF-46C2-B21A-2EBA84439A33}"/>
              </a:ext>
            </a:extLst>
          </p:cNvPr>
          <p:cNvSpPr>
            <a:spLocks noGrp="1"/>
          </p:cNvSpPr>
          <p:nvPr>
            <p:ph type="body" idx="1"/>
          </p:nvPr>
        </p:nvSpPr>
        <p:spPr/>
        <p:txBody>
          <a:bodyPr/>
          <a:lstStyle/>
          <a:p>
            <a:r>
              <a:rPr lang="en-IN" dirty="0"/>
              <a:t>QUERY</a:t>
            </a:r>
          </a:p>
        </p:txBody>
      </p:sp>
      <p:sp>
        <p:nvSpPr>
          <p:cNvPr id="4" name="Content Placeholder 3">
            <a:extLst>
              <a:ext uri="{FF2B5EF4-FFF2-40B4-BE49-F238E27FC236}">
                <a16:creationId xmlns:a16="http://schemas.microsoft.com/office/drawing/2014/main" id="{D31785C4-3238-492B-8B21-FF2C21C357DD}"/>
              </a:ext>
            </a:extLst>
          </p:cNvPr>
          <p:cNvSpPr>
            <a:spLocks noGrp="1"/>
          </p:cNvSpPr>
          <p:nvPr>
            <p:ph sz="half" idx="2"/>
          </p:nvPr>
        </p:nvSpPr>
        <p:spPr/>
        <p:txBody>
          <a:bodyPr/>
          <a:lstStyle/>
          <a:p>
            <a:endParaRPr lang="en-IN"/>
          </a:p>
        </p:txBody>
      </p:sp>
      <p:sp>
        <p:nvSpPr>
          <p:cNvPr id="5" name="Text Placeholder 4">
            <a:extLst>
              <a:ext uri="{FF2B5EF4-FFF2-40B4-BE49-F238E27FC236}">
                <a16:creationId xmlns:a16="http://schemas.microsoft.com/office/drawing/2014/main" id="{DF4C6F92-CE84-48B2-A878-1D165F4CD29F}"/>
              </a:ext>
            </a:extLst>
          </p:cNvPr>
          <p:cNvSpPr>
            <a:spLocks noGrp="1"/>
          </p:cNvSpPr>
          <p:nvPr>
            <p:ph type="body" sz="quarter" idx="3"/>
          </p:nvPr>
        </p:nvSpPr>
        <p:spPr/>
        <p:txBody>
          <a:bodyPr/>
          <a:lstStyle/>
          <a:p>
            <a:r>
              <a:rPr lang="en-IN" dirty="0"/>
              <a:t>OUTPUT</a:t>
            </a:r>
          </a:p>
        </p:txBody>
      </p:sp>
      <p:sp>
        <p:nvSpPr>
          <p:cNvPr id="6" name="Content Placeholder 5">
            <a:extLst>
              <a:ext uri="{FF2B5EF4-FFF2-40B4-BE49-F238E27FC236}">
                <a16:creationId xmlns:a16="http://schemas.microsoft.com/office/drawing/2014/main" id="{B17AFC5C-A222-4ADF-AE3D-889C2D2A3D6C}"/>
              </a:ext>
            </a:extLst>
          </p:cNvPr>
          <p:cNvSpPr>
            <a:spLocks noGrp="1"/>
          </p:cNvSpPr>
          <p:nvPr>
            <p:ph sz="quarter" idx="4"/>
          </p:nvPr>
        </p:nvSpPr>
        <p:spPr/>
        <p:txBody>
          <a:bodyPr/>
          <a:lstStyle/>
          <a:p>
            <a:endParaRPr lang="en-IN"/>
          </a:p>
        </p:txBody>
      </p:sp>
      <p:pic>
        <p:nvPicPr>
          <p:cNvPr id="10" name="Picture 9">
            <a:extLst>
              <a:ext uri="{FF2B5EF4-FFF2-40B4-BE49-F238E27FC236}">
                <a16:creationId xmlns:a16="http://schemas.microsoft.com/office/drawing/2014/main" id="{5EE8BEDE-1350-448E-9EA1-576479D9536A}"/>
              </a:ext>
            </a:extLst>
          </p:cNvPr>
          <p:cNvPicPr>
            <a:picLocks noChangeAspect="1"/>
          </p:cNvPicPr>
          <p:nvPr/>
        </p:nvPicPr>
        <p:blipFill>
          <a:blip r:embed="rId4"/>
          <a:stretch>
            <a:fillRect/>
          </a:stretch>
        </p:blipFill>
        <p:spPr>
          <a:xfrm>
            <a:off x="1141409" y="3073396"/>
            <a:ext cx="4954591" cy="2717800"/>
          </a:xfrm>
          <a:prstGeom prst="rect">
            <a:avLst/>
          </a:prstGeom>
        </p:spPr>
      </p:pic>
      <p:pic>
        <p:nvPicPr>
          <p:cNvPr id="12" name="Picture 11">
            <a:extLst>
              <a:ext uri="{FF2B5EF4-FFF2-40B4-BE49-F238E27FC236}">
                <a16:creationId xmlns:a16="http://schemas.microsoft.com/office/drawing/2014/main" id="{A8932F34-5595-413C-9173-CF8589849ED8}"/>
              </a:ext>
            </a:extLst>
          </p:cNvPr>
          <p:cNvPicPr>
            <a:picLocks noChangeAspect="1"/>
          </p:cNvPicPr>
          <p:nvPr/>
        </p:nvPicPr>
        <p:blipFill>
          <a:blip r:embed="rId5"/>
          <a:stretch>
            <a:fillRect/>
          </a:stretch>
        </p:blipFill>
        <p:spPr>
          <a:xfrm>
            <a:off x="6172200" y="3078740"/>
            <a:ext cx="4875210" cy="2712455"/>
          </a:xfrm>
          <a:prstGeom prst="rect">
            <a:avLst/>
          </a:prstGeom>
        </p:spPr>
      </p:pic>
      <p:pic>
        <p:nvPicPr>
          <p:cNvPr id="7" name="Audio 6">
            <a:hlinkClick r:id="" action="ppaction://media"/>
            <a:extLst>
              <a:ext uri="{FF2B5EF4-FFF2-40B4-BE49-F238E27FC236}">
                <a16:creationId xmlns:a16="http://schemas.microsoft.com/office/drawing/2014/main" id="{B2413020-BB1C-49C9-AE68-0956322F6BC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2933965071"/>
      </p:ext>
    </p:extLst>
  </p:cSld>
  <p:clrMapOvr>
    <a:masterClrMapping/>
  </p:clrMapOvr>
  <mc:AlternateContent xmlns:mc="http://schemas.openxmlformats.org/markup-compatibility/2006" xmlns:p14="http://schemas.microsoft.com/office/powerpoint/2010/main">
    <mc:Choice Requires="p14">
      <p:transition spd="slow" p14:dur="2000" advTm="8182"/>
    </mc:Choice>
    <mc:Fallback xmlns="">
      <p:transition spd="slow" advTm="818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A517C1-23FC-4396-AEE0-B5611E7A8A19}"/>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49DC153C-81D0-4BB5-9FD1-A62B677204AE}"/>
              </a:ext>
            </a:extLst>
          </p:cNvPr>
          <p:cNvSpPr>
            <a:spLocks noGrp="1"/>
          </p:cNvSpPr>
          <p:nvPr>
            <p:ph type="body" idx="1"/>
          </p:nvPr>
        </p:nvSpPr>
        <p:spPr/>
        <p:txBody>
          <a:bodyPr/>
          <a:lstStyle/>
          <a:p>
            <a:r>
              <a:rPr lang="en-IN" dirty="0">
                <a:highlight>
                  <a:srgbClr val="C0C0C0"/>
                </a:highlight>
              </a:rPr>
              <a:t>VISUAL</a:t>
            </a:r>
          </a:p>
        </p:txBody>
      </p:sp>
      <p:sp>
        <p:nvSpPr>
          <p:cNvPr id="4" name="Content Placeholder 3">
            <a:extLst>
              <a:ext uri="{FF2B5EF4-FFF2-40B4-BE49-F238E27FC236}">
                <a16:creationId xmlns:a16="http://schemas.microsoft.com/office/drawing/2014/main" id="{B2A2BB17-E1AE-462F-9562-CACF2EE44124}"/>
              </a:ext>
            </a:extLst>
          </p:cNvPr>
          <p:cNvSpPr>
            <a:spLocks noGrp="1"/>
          </p:cNvSpPr>
          <p:nvPr>
            <p:ph sz="half" idx="2"/>
          </p:nvPr>
        </p:nvSpPr>
        <p:spPr/>
        <p:txBody>
          <a:bodyPr>
            <a:normAutofit fontScale="55000" lnSpcReduction="20000"/>
          </a:bodyPr>
          <a:lstStyle/>
          <a:p>
            <a:endParaRPr lang="en-IN"/>
          </a:p>
        </p:txBody>
      </p:sp>
      <p:sp>
        <p:nvSpPr>
          <p:cNvPr id="5" name="Text Placeholder 4">
            <a:extLst>
              <a:ext uri="{FF2B5EF4-FFF2-40B4-BE49-F238E27FC236}">
                <a16:creationId xmlns:a16="http://schemas.microsoft.com/office/drawing/2014/main" id="{BEA3898C-EC84-4E15-BCCB-64657D16965F}"/>
              </a:ext>
            </a:extLst>
          </p:cNvPr>
          <p:cNvSpPr>
            <a:spLocks noGrp="1"/>
          </p:cNvSpPr>
          <p:nvPr>
            <p:ph type="body" sz="quarter" idx="3"/>
          </p:nvPr>
        </p:nvSpPr>
        <p:spPr/>
        <p:txBody>
          <a:bodyPr/>
          <a:lstStyle/>
          <a:p>
            <a:r>
              <a:rPr lang="en-IN" dirty="0">
                <a:highlight>
                  <a:srgbClr val="C0C0C0"/>
                </a:highlight>
              </a:rPr>
              <a:t>INSIGHTS</a:t>
            </a:r>
          </a:p>
        </p:txBody>
      </p:sp>
      <p:sp>
        <p:nvSpPr>
          <p:cNvPr id="6" name="Content Placeholder 5">
            <a:extLst>
              <a:ext uri="{FF2B5EF4-FFF2-40B4-BE49-F238E27FC236}">
                <a16:creationId xmlns:a16="http://schemas.microsoft.com/office/drawing/2014/main" id="{5D522D47-57F2-407D-9B08-A67FFE668FEA}"/>
              </a:ext>
            </a:extLst>
          </p:cNvPr>
          <p:cNvSpPr>
            <a:spLocks noGrp="1"/>
          </p:cNvSpPr>
          <p:nvPr>
            <p:ph sz="quarter" idx="4"/>
          </p:nvPr>
        </p:nvSpPr>
        <p:spPr/>
        <p:txBody>
          <a:bodyPr>
            <a:noAutofit/>
          </a:bodyPr>
          <a:lstStyle/>
          <a:p>
            <a:r>
              <a:rPr lang="en-IN" sz="1800" dirty="0">
                <a:latin typeface="Calibri" panose="020F0502020204030204" pitchFamily="34" charset="0"/>
                <a:cs typeface="Calibri" panose="020F0502020204030204" pitchFamily="34" charset="0"/>
              </a:rPr>
              <a:t>Online ads have the highest reach, making the most customers aware, but they also have the highest number of unaware customers, which means targeting can be improved. TV commercials are effective, but many customers are still unaware, so better messaging or increased frequency might help. Print media has the lowest impact, making it a less effective investment compared to digital or TV advertising</a:t>
            </a:r>
            <a:r>
              <a:rPr lang="en-IN" sz="1800" dirty="0"/>
              <a:t>.</a:t>
            </a:r>
          </a:p>
        </p:txBody>
      </p:sp>
      <p:pic>
        <p:nvPicPr>
          <p:cNvPr id="9" name="Picture 8">
            <a:extLst>
              <a:ext uri="{FF2B5EF4-FFF2-40B4-BE49-F238E27FC236}">
                <a16:creationId xmlns:a16="http://schemas.microsoft.com/office/drawing/2014/main" id="{41765F49-3C57-41D8-AB90-861E2CED0786}"/>
              </a:ext>
            </a:extLst>
          </p:cNvPr>
          <p:cNvPicPr>
            <a:picLocks noChangeAspect="1"/>
          </p:cNvPicPr>
          <p:nvPr/>
        </p:nvPicPr>
        <p:blipFill>
          <a:blip r:embed="rId4"/>
          <a:stretch>
            <a:fillRect/>
          </a:stretch>
        </p:blipFill>
        <p:spPr>
          <a:xfrm>
            <a:off x="1141409" y="3073396"/>
            <a:ext cx="4878390" cy="2717801"/>
          </a:xfrm>
          <a:prstGeom prst="rect">
            <a:avLst/>
          </a:prstGeom>
        </p:spPr>
      </p:pic>
      <p:pic>
        <p:nvPicPr>
          <p:cNvPr id="10" name="Audio 9">
            <a:hlinkClick r:id="" action="ppaction://media"/>
            <a:extLst>
              <a:ext uri="{FF2B5EF4-FFF2-40B4-BE49-F238E27FC236}">
                <a16:creationId xmlns:a16="http://schemas.microsoft.com/office/drawing/2014/main" id="{568EB562-A8C3-482A-82BF-56B3DF8931E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1663215515"/>
      </p:ext>
    </p:extLst>
  </p:cSld>
  <p:clrMapOvr>
    <a:masterClrMapping/>
  </p:clrMapOvr>
  <mc:AlternateContent xmlns:mc="http://schemas.openxmlformats.org/markup-compatibility/2006" xmlns:p14="http://schemas.microsoft.com/office/powerpoint/2010/main">
    <mc:Choice Requires="p14">
      <p:transition spd="slow" p14:dur="2000" advTm="17168"/>
    </mc:Choice>
    <mc:Fallback xmlns="">
      <p:transition spd="slow" advTm="1716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952705-9992-4F1D-AF48-2EDB967AF075}"/>
              </a:ext>
            </a:extLst>
          </p:cNvPr>
          <p:cNvSpPr>
            <a:spLocks noGrp="1"/>
          </p:cNvSpPr>
          <p:nvPr>
            <p:ph type="title"/>
          </p:nvPr>
        </p:nvSpPr>
        <p:spPr/>
        <p:txBody>
          <a:bodyPr>
            <a:normAutofit/>
          </a:bodyPr>
          <a:lstStyle/>
          <a:p>
            <a:r>
              <a:rPr lang="en-IN" cap="none" dirty="0">
                <a:latin typeface="Calibri" panose="020F0502020204030204" pitchFamily="34" charset="0"/>
                <a:cs typeface="Calibri" panose="020F0502020204030204" pitchFamily="34" charset="0"/>
              </a:rPr>
              <a:t>5. Brand Penetration:</a:t>
            </a:r>
            <a:br>
              <a:rPr lang="en-IN" cap="none" dirty="0">
                <a:latin typeface="Calibri" panose="020F0502020204030204" pitchFamily="34" charset="0"/>
                <a:cs typeface="Calibri" panose="020F0502020204030204" pitchFamily="34" charset="0"/>
              </a:rPr>
            </a:br>
            <a:r>
              <a:rPr lang="en-IN" sz="2700" cap="none" dirty="0">
                <a:latin typeface="Calibri" panose="020F0502020204030204" pitchFamily="34" charset="0"/>
                <a:cs typeface="Calibri" panose="020F0502020204030204" pitchFamily="34" charset="0"/>
              </a:rPr>
              <a:t>A. What Do People Think About Our Brand? (Overall Rating)</a:t>
            </a:r>
          </a:p>
        </p:txBody>
      </p:sp>
      <p:sp>
        <p:nvSpPr>
          <p:cNvPr id="3" name="Text Placeholder 2">
            <a:extLst>
              <a:ext uri="{FF2B5EF4-FFF2-40B4-BE49-F238E27FC236}">
                <a16:creationId xmlns:a16="http://schemas.microsoft.com/office/drawing/2014/main" id="{9DBB62D7-F2A4-49F2-B9AE-D2428149C666}"/>
              </a:ext>
            </a:extLst>
          </p:cNvPr>
          <p:cNvSpPr>
            <a:spLocks noGrp="1"/>
          </p:cNvSpPr>
          <p:nvPr>
            <p:ph type="body" idx="1"/>
          </p:nvPr>
        </p:nvSpPr>
        <p:spPr/>
        <p:txBody>
          <a:bodyPr/>
          <a:lstStyle/>
          <a:p>
            <a:r>
              <a:rPr lang="en-IN" dirty="0"/>
              <a:t>QUERY</a:t>
            </a:r>
          </a:p>
        </p:txBody>
      </p:sp>
      <p:sp>
        <p:nvSpPr>
          <p:cNvPr id="4" name="Content Placeholder 3">
            <a:extLst>
              <a:ext uri="{FF2B5EF4-FFF2-40B4-BE49-F238E27FC236}">
                <a16:creationId xmlns:a16="http://schemas.microsoft.com/office/drawing/2014/main" id="{384609DF-FC89-4B6A-AEDA-C509FFEDBD6D}"/>
              </a:ext>
            </a:extLst>
          </p:cNvPr>
          <p:cNvSpPr>
            <a:spLocks noGrp="1"/>
          </p:cNvSpPr>
          <p:nvPr>
            <p:ph sz="half" idx="2"/>
          </p:nvPr>
        </p:nvSpPr>
        <p:spPr/>
        <p:txBody>
          <a:bodyPr/>
          <a:lstStyle/>
          <a:p>
            <a:endParaRPr lang="en-IN"/>
          </a:p>
        </p:txBody>
      </p:sp>
      <p:sp>
        <p:nvSpPr>
          <p:cNvPr id="5" name="Text Placeholder 4">
            <a:extLst>
              <a:ext uri="{FF2B5EF4-FFF2-40B4-BE49-F238E27FC236}">
                <a16:creationId xmlns:a16="http://schemas.microsoft.com/office/drawing/2014/main" id="{B3B26BD8-9E53-40BB-A708-45B7F72EE1C9}"/>
              </a:ext>
            </a:extLst>
          </p:cNvPr>
          <p:cNvSpPr>
            <a:spLocks noGrp="1"/>
          </p:cNvSpPr>
          <p:nvPr>
            <p:ph type="body" sz="quarter" idx="3"/>
          </p:nvPr>
        </p:nvSpPr>
        <p:spPr/>
        <p:txBody>
          <a:bodyPr/>
          <a:lstStyle/>
          <a:p>
            <a:r>
              <a:rPr lang="en-IN" dirty="0"/>
              <a:t>OUTPUT</a:t>
            </a:r>
          </a:p>
        </p:txBody>
      </p:sp>
      <p:sp>
        <p:nvSpPr>
          <p:cNvPr id="6" name="Content Placeholder 5">
            <a:extLst>
              <a:ext uri="{FF2B5EF4-FFF2-40B4-BE49-F238E27FC236}">
                <a16:creationId xmlns:a16="http://schemas.microsoft.com/office/drawing/2014/main" id="{22FD1343-FB36-4E80-8040-980AC5121D56}"/>
              </a:ext>
            </a:extLst>
          </p:cNvPr>
          <p:cNvSpPr>
            <a:spLocks noGrp="1"/>
          </p:cNvSpPr>
          <p:nvPr>
            <p:ph sz="quarter" idx="4"/>
          </p:nvPr>
        </p:nvSpPr>
        <p:spPr/>
        <p:txBody>
          <a:bodyPr/>
          <a:lstStyle/>
          <a:p>
            <a:endParaRPr lang="en-IN"/>
          </a:p>
        </p:txBody>
      </p:sp>
      <p:pic>
        <p:nvPicPr>
          <p:cNvPr id="8" name="Picture 7">
            <a:extLst>
              <a:ext uri="{FF2B5EF4-FFF2-40B4-BE49-F238E27FC236}">
                <a16:creationId xmlns:a16="http://schemas.microsoft.com/office/drawing/2014/main" id="{DBE7EDC4-9DBB-447F-82D5-59E285439835}"/>
              </a:ext>
            </a:extLst>
          </p:cNvPr>
          <p:cNvPicPr>
            <a:picLocks noChangeAspect="1"/>
          </p:cNvPicPr>
          <p:nvPr/>
        </p:nvPicPr>
        <p:blipFill>
          <a:blip r:embed="rId4"/>
          <a:stretch>
            <a:fillRect/>
          </a:stretch>
        </p:blipFill>
        <p:spPr>
          <a:xfrm>
            <a:off x="1141409" y="3273334"/>
            <a:ext cx="4875211" cy="2517864"/>
          </a:xfrm>
          <a:prstGeom prst="rect">
            <a:avLst/>
          </a:prstGeom>
        </p:spPr>
      </p:pic>
      <p:pic>
        <p:nvPicPr>
          <p:cNvPr id="10" name="Picture 9">
            <a:extLst>
              <a:ext uri="{FF2B5EF4-FFF2-40B4-BE49-F238E27FC236}">
                <a16:creationId xmlns:a16="http://schemas.microsoft.com/office/drawing/2014/main" id="{D9BDCDC6-88AE-4484-AF7C-623A82C79563}"/>
              </a:ext>
            </a:extLst>
          </p:cNvPr>
          <p:cNvPicPr>
            <a:picLocks noChangeAspect="1"/>
          </p:cNvPicPr>
          <p:nvPr/>
        </p:nvPicPr>
        <p:blipFill>
          <a:blip r:embed="rId5"/>
          <a:stretch>
            <a:fillRect/>
          </a:stretch>
        </p:blipFill>
        <p:spPr>
          <a:xfrm>
            <a:off x="6169018" y="3269077"/>
            <a:ext cx="3485687" cy="2522121"/>
          </a:xfrm>
          <a:prstGeom prst="rect">
            <a:avLst/>
          </a:prstGeom>
        </p:spPr>
      </p:pic>
      <p:pic>
        <p:nvPicPr>
          <p:cNvPr id="9" name="Audio 8">
            <a:hlinkClick r:id="" action="ppaction://media"/>
            <a:extLst>
              <a:ext uri="{FF2B5EF4-FFF2-40B4-BE49-F238E27FC236}">
                <a16:creationId xmlns:a16="http://schemas.microsoft.com/office/drawing/2014/main" id="{9671EC37-A5B3-4A15-B11D-FF52783885D1}"/>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1411616352"/>
      </p:ext>
    </p:extLst>
  </p:cSld>
  <p:clrMapOvr>
    <a:masterClrMapping/>
  </p:clrMapOvr>
  <mc:AlternateContent xmlns:mc="http://schemas.openxmlformats.org/markup-compatibility/2006" xmlns:p14="http://schemas.microsoft.com/office/powerpoint/2010/main">
    <mc:Choice Requires="p14">
      <p:transition spd="slow" p14:dur="2000" advTm="9350"/>
    </mc:Choice>
    <mc:Fallback xmlns="">
      <p:transition spd="slow" advTm="93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7785E2-1618-409B-BCCF-6CB9C4397C9A}"/>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01A97E95-4BFE-441B-A6A3-C8CCAAB3FF4D}"/>
              </a:ext>
            </a:extLst>
          </p:cNvPr>
          <p:cNvSpPr>
            <a:spLocks noGrp="1"/>
          </p:cNvSpPr>
          <p:nvPr>
            <p:ph type="body" idx="1"/>
          </p:nvPr>
        </p:nvSpPr>
        <p:spPr/>
        <p:txBody>
          <a:bodyPr/>
          <a:lstStyle/>
          <a:p>
            <a:r>
              <a:rPr lang="en-IN" dirty="0">
                <a:highlight>
                  <a:srgbClr val="C0C0C0"/>
                </a:highlight>
              </a:rPr>
              <a:t>VISUAL</a:t>
            </a:r>
          </a:p>
        </p:txBody>
      </p:sp>
      <p:sp>
        <p:nvSpPr>
          <p:cNvPr id="4" name="Content Placeholder 3">
            <a:extLst>
              <a:ext uri="{FF2B5EF4-FFF2-40B4-BE49-F238E27FC236}">
                <a16:creationId xmlns:a16="http://schemas.microsoft.com/office/drawing/2014/main" id="{75757A71-74EF-4616-811A-E00EEB66F77F}"/>
              </a:ext>
            </a:extLst>
          </p:cNvPr>
          <p:cNvSpPr>
            <a:spLocks noGrp="1"/>
          </p:cNvSpPr>
          <p:nvPr>
            <p:ph sz="half" idx="2"/>
          </p:nvPr>
        </p:nvSpPr>
        <p:spPr/>
        <p:txBody>
          <a:bodyPr>
            <a:normAutofit fontScale="92500"/>
          </a:bodyPr>
          <a:lstStyle/>
          <a:p>
            <a:endParaRPr lang="en-IN"/>
          </a:p>
        </p:txBody>
      </p:sp>
      <p:sp>
        <p:nvSpPr>
          <p:cNvPr id="5" name="Text Placeholder 4">
            <a:extLst>
              <a:ext uri="{FF2B5EF4-FFF2-40B4-BE49-F238E27FC236}">
                <a16:creationId xmlns:a16="http://schemas.microsoft.com/office/drawing/2014/main" id="{9E341254-933F-4748-B300-2420284FF7E4}"/>
              </a:ext>
            </a:extLst>
          </p:cNvPr>
          <p:cNvSpPr>
            <a:spLocks noGrp="1"/>
          </p:cNvSpPr>
          <p:nvPr>
            <p:ph type="body" sz="quarter" idx="3"/>
          </p:nvPr>
        </p:nvSpPr>
        <p:spPr/>
        <p:txBody>
          <a:bodyPr/>
          <a:lstStyle/>
          <a:p>
            <a:r>
              <a:rPr lang="en-IN" dirty="0">
                <a:highlight>
                  <a:srgbClr val="C0C0C0"/>
                </a:highlight>
              </a:rPr>
              <a:t>INSIGHTS</a:t>
            </a:r>
          </a:p>
        </p:txBody>
      </p:sp>
      <p:sp>
        <p:nvSpPr>
          <p:cNvPr id="6" name="Content Placeholder 5">
            <a:extLst>
              <a:ext uri="{FF2B5EF4-FFF2-40B4-BE49-F238E27FC236}">
                <a16:creationId xmlns:a16="http://schemas.microsoft.com/office/drawing/2014/main" id="{11E3589A-160E-4BC3-962F-EE30CB6653A3}"/>
              </a:ext>
            </a:extLst>
          </p:cNvPr>
          <p:cNvSpPr>
            <a:spLocks noGrp="1"/>
          </p:cNvSpPr>
          <p:nvPr>
            <p:ph sz="quarter" idx="4"/>
          </p:nvPr>
        </p:nvSpPr>
        <p:spPr/>
        <p:txBody>
          <a:bodyPr>
            <a:normAutofit fontScale="92500"/>
          </a:bodyPr>
          <a:lstStyle/>
          <a:p>
            <a:r>
              <a:rPr lang="en-IN" b="0" i="0" dirty="0">
                <a:effectLst/>
                <a:latin typeface="Calibri" panose="020F0502020204030204" pitchFamily="34" charset="0"/>
                <a:cs typeface="Calibri" panose="020F0502020204030204" pitchFamily="34" charset="0"/>
              </a:rPr>
              <a:t>The most common perception of the brand is neutral, with 5974 people having this opinion. Positive and negative perceptions are less common, with 2257 and 1769 people respectively having these opinions.</a:t>
            </a:r>
            <a:endParaRPr lang="en-IN" dirty="0">
              <a:latin typeface="Calibri" panose="020F0502020204030204" pitchFamily="34" charset="0"/>
              <a:cs typeface="Calibri" panose="020F0502020204030204" pitchFamily="34" charset="0"/>
            </a:endParaRPr>
          </a:p>
        </p:txBody>
      </p:sp>
      <p:pic>
        <p:nvPicPr>
          <p:cNvPr id="8" name="Picture 7">
            <a:extLst>
              <a:ext uri="{FF2B5EF4-FFF2-40B4-BE49-F238E27FC236}">
                <a16:creationId xmlns:a16="http://schemas.microsoft.com/office/drawing/2014/main" id="{3786AC5E-7315-49C8-9BD3-17523680EF42}"/>
              </a:ext>
            </a:extLst>
          </p:cNvPr>
          <p:cNvPicPr>
            <a:picLocks noChangeAspect="1"/>
          </p:cNvPicPr>
          <p:nvPr/>
        </p:nvPicPr>
        <p:blipFill>
          <a:blip r:embed="rId4"/>
          <a:stretch>
            <a:fillRect/>
          </a:stretch>
        </p:blipFill>
        <p:spPr>
          <a:xfrm>
            <a:off x="1141409" y="3073396"/>
            <a:ext cx="4878391" cy="2717800"/>
          </a:xfrm>
          <a:prstGeom prst="rect">
            <a:avLst/>
          </a:prstGeom>
        </p:spPr>
      </p:pic>
      <p:pic>
        <p:nvPicPr>
          <p:cNvPr id="9" name="Audio 8">
            <a:hlinkClick r:id="" action="ppaction://media"/>
            <a:extLst>
              <a:ext uri="{FF2B5EF4-FFF2-40B4-BE49-F238E27FC236}">
                <a16:creationId xmlns:a16="http://schemas.microsoft.com/office/drawing/2014/main" id="{852A1EB1-1F3E-48CE-9294-98A3A189040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4127245307"/>
      </p:ext>
    </p:extLst>
  </p:cSld>
  <p:clrMapOvr>
    <a:masterClrMapping/>
  </p:clrMapOvr>
  <mc:AlternateContent xmlns:mc="http://schemas.openxmlformats.org/markup-compatibility/2006" xmlns:p14="http://schemas.microsoft.com/office/powerpoint/2010/main">
    <mc:Choice Requires="p14">
      <p:transition spd="slow" p14:dur="2000" advTm="12914"/>
    </mc:Choice>
    <mc:Fallback xmlns="">
      <p:transition spd="slow" advTm="1291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40A6ED-FD97-4A89-B9BB-560B2F597961}"/>
              </a:ext>
            </a:extLst>
          </p:cNvPr>
          <p:cNvSpPr>
            <a:spLocks noGrp="1"/>
          </p:cNvSpPr>
          <p:nvPr>
            <p:ph type="title"/>
          </p:nvPr>
        </p:nvSpPr>
        <p:spPr/>
        <p:txBody>
          <a:bodyPr>
            <a:normAutofit/>
          </a:bodyPr>
          <a:lstStyle/>
          <a:p>
            <a:r>
              <a:rPr lang="en-IN" sz="2400" cap="none" dirty="0">
                <a:latin typeface="Calibri" panose="020F0502020204030204" pitchFamily="34" charset="0"/>
                <a:cs typeface="Calibri" panose="020F0502020204030204" pitchFamily="34" charset="0"/>
              </a:rPr>
              <a:t>B. Which Cities Do We Need To Focus More On?</a:t>
            </a:r>
          </a:p>
        </p:txBody>
      </p:sp>
      <p:sp>
        <p:nvSpPr>
          <p:cNvPr id="3" name="Text Placeholder 2">
            <a:extLst>
              <a:ext uri="{FF2B5EF4-FFF2-40B4-BE49-F238E27FC236}">
                <a16:creationId xmlns:a16="http://schemas.microsoft.com/office/drawing/2014/main" id="{66C9C29E-3092-4055-81DC-90248DAB7FC4}"/>
              </a:ext>
            </a:extLst>
          </p:cNvPr>
          <p:cNvSpPr>
            <a:spLocks noGrp="1"/>
          </p:cNvSpPr>
          <p:nvPr>
            <p:ph type="body" idx="1"/>
          </p:nvPr>
        </p:nvSpPr>
        <p:spPr/>
        <p:txBody>
          <a:bodyPr/>
          <a:lstStyle/>
          <a:p>
            <a:r>
              <a:rPr lang="en-IN" dirty="0"/>
              <a:t>QUERY</a:t>
            </a:r>
          </a:p>
        </p:txBody>
      </p:sp>
      <p:sp>
        <p:nvSpPr>
          <p:cNvPr id="4" name="Content Placeholder 3">
            <a:extLst>
              <a:ext uri="{FF2B5EF4-FFF2-40B4-BE49-F238E27FC236}">
                <a16:creationId xmlns:a16="http://schemas.microsoft.com/office/drawing/2014/main" id="{E6AF6450-4894-4B00-830A-AE3457C60F94}"/>
              </a:ext>
            </a:extLst>
          </p:cNvPr>
          <p:cNvSpPr>
            <a:spLocks noGrp="1"/>
          </p:cNvSpPr>
          <p:nvPr>
            <p:ph sz="half" idx="2"/>
          </p:nvPr>
        </p:nvSpPr>
        <p:spPr/>
        <p:txBody>
          <a:bodyPr/>
          <a:lstStyle/>
          <a:p>
            <a:endParaRPr lang="en-IN"/>
          </a:p>
        </p:txBody>
      </p:sp>
      <p:sp>
        <p:nvSpPr>
          <p:cNvPr id="5" name="Text Placeholder 4">
            <a:extLst>
              <a:ext uri="{FF2B5EF4-FFF2-40B4-BE49-F238E27FC236}">
                <a16:creationId xmlns:a16="http://schemas.microsoft.com/office/drawing/2014/main" id="{DE007215-C93D-40AA-A23C-AAE975B0F63D}"/>
              </a:ext>
            </a:extLst>
          </p:cNvPr>
          <p:cNvSpPr>
            <a:spLocks noGrp="1"/>
          </p:cNvSpPr>
          <p:nvPr>
            <p:ph type="body" sz="quarter" idx="3"/>
          </p:nvPr>
        </p:nvSpPr>
        <p:spPr/>
        <p:txBody>
          <a:bodyPr/>
          <a:lstStyle/>
          <a:p>
            <a:r>
              <a:rPr lang="en-IN" dirty="0"/>
              <a:t>OUTPUT</a:t>
            </a:r>
          </a:p>
        </p:txBody>
      </p:sp>
      <p:sp>
        <p:nvSpPr>
          <p:cNvPr id="6" name="Content Placeholder 5">
            <a:extLst>
              <a:ext uri="{FF2B5EF4-FFF2-40B4-BE49-F238E27FC236}">
                <a16:creationId xmlns:a16="http://schemas.microsoft.com/office/drawing/2014/main" id="{19AD848C-0CCB-4AA7-BCC9-32F4E26589C4}"/>
              </a:ext>
            </a:extLst>
          </p:cNvPr>
          <p:cNvSpPr>
            <a:spLocks noGrp="1"/>
          </p:cNvSpPr>
          <p:nvPr>
            <p:ph sz="quarter" idx="4"/>
          </p:nvPr>
        </p:nvSpPr>
        <p:spPr/>
        <p:txBody>
          <a:bodyPr/>
          <a:lstStyle/>
          <a:p>
            <a:endParaRPr lang="en-IN"/>
          </a:p>
        </p:txBody>
      </p:sp>
      <p:pic>
        <p:nvPicPr>
          <p:cNvPr id="9" name="Picture 8">
            <a:extLst>
              <a:ext uri="{FF2B5EF4-FFF2-40B4-BE49-F238E27FC236}">
                <a16:creationId xmlns:a16="http://schemas.microsoft.com/office/drawing/2014/main" id="{36AF46AE-A8C0-45CC-B69F-F903306ACE95}"/>
              </a:ext>
            </a:extLst>
          </p:cNvPr>
          <p:cNvPicPr>
            <a:picLocks noChangeAspect="1"/>
          </p:cNvPicPr>
          <p:nvPr/>
        </p:nvPicPr>
        <p:blipFill>
          <a:blip r:embed="rId4"/>
          <a:stretch>
            <a:fillRect/>
          </a:stretch>
        </p:blipFill>
        <p:spPr>
          <a:xfrm>
            <a:off x="1141409" y="3225794"/>
            <a:ext cx="4878391" cy="2565403"/>
          </a:xfrm>
          <a:prstGeom prst="rect">
            <a:avLst/>
          </a:prstGeom>
        </p:spPr>
      </p:pic>
      <p:pic>
        <p:nvPicPr>
          <p:cNvPr id="12" name="Picture 11">
            <a:extLst>
              <a:ext uri="{FF2B5EF4-FFF2-40B4-BE49-F238E27FC236}">
                <a16:creationId xmlns:a16="http://schemas.microsoft.com/office/drawing/2014/main" id="{B0E60ACD-AB8A-4176-9EE8-981F91215D15}"/>
              </a:ext>
            </a:extLst>
          </p:cNvPr>
          <p:cNvPicPr>
            <a:picLocks noChangeAspect="1"/>
          </p:cNvPicPr>
          <p:nvPr/>
        </p:nvPicPr>
        <p:blipFill>
          <a:blip r:embed="rId5"/>
          <a:stretch>
            <a:fillRect/>
          </a:stretch>
        </p:blipFill>
        <p:spPr>
          <a:xfrm>
            <a:off x="6172198" y="3237726"/>
            <a:ext cx="3045658" cy="2553471"/>
          </a:xfrm>
          <a:prstGeom prst="rect">
            <a:avLst/>
          </a:prstGeom>
        </p:spPr>
      </p:pic>
      <p:pic>
        <p:nvPicPr>
          <p:cNvPr id="8" name="Audio 7">
            <a:hlinkClick r:id="" action="ppaction://media"/>
            <a:extLst>
              <a:ext uri="{FF2B5EF4-FFF2-40B4-BE49-F238E27FC236}">
                <a16:creationId xmlns:a16="http://schemas.microsoft.com/office/drawing/2014/main" id="{32D7C993-A283-4AD5-A7EB-6716132BEC0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3824982108"/>
      </p:ext>
    </p:extLst>
  </p:cSld>
  <p:clrMapOvr>
    <a:masterClrMapping/>
  </p:clrMapOvr>
  <mc:AlternateContent xmlns:mc="http://schemas.openxmlformats.org/markup-compatibility/2006" xmlns:p14="http://schemas.microsoft.com/office/powerpoint/2010/main">
    <mc:Choice Requires="p14">
      <p:transition spd="slow" p14:dur="2000" advTm="5748"/>
    </mc:Choice>
    <mc:Fallback xmlns="">
      <p:transition spd="slow" advTm="574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73F283-B85F-44B4-8654-1BE13476885D}"/>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02215C88-B9F6-4B4E-9087-AC9DB9B26C6B}"/>
              </a:ext>
            </a:extLst>
          </p:cNvPr>
          <p:cNvSpPr>
            <a:spLocks noGrp="1"/>
          </p:cNvSpPr>
          <p:nvPr>
            <p:ph type="body" idx="1"/>
          </p:nvPr>
        </p:nvSpPr>
        <p:spPr/>
        <p:txBody>
          <a:bodyPr/>
          <a:lstStyle/>
          <a:p>
            <a:r>
              <a:rPr lang="en-IN" dirty="0">
                <a:highlight>
                  <a:srgbClr val="C0C0C0"/>
                </a:highlight>
              </a:rPr>
              <a:t>VISUAL</a:t>
            </a:r>
          </a:p>
        </p:txBody>
      </p:sp>
      <p:sp>
        <p:nvSpPr>
          <p:cNvPr id="4" name="Content Placeholder 3">
            <a:extLst>
              <a:ext uri="{FF2B5EF4-FFF2-40B4-BE49-F238E27FC236}">
                <a16:creationId xmlns:a16="http://schemas.microsoft.com/office/drawing/2014/main" id="{C2935843-0273-4792-A552-FCC4448B6220}"/>
              </a:ext>
            </a:extLst>
          </p:cNvPr>
          <p:cNvSpPr>
            <a:spLocks noGrp="1"/>
          </p:cNvSpPr>
          <p:nvPr>
            <p:ph sz="half" idx="2"/>
          </p:nvPr>
        </p:nvSpPr>
        <p:spPr/>
        <p:txBody>
          <a:bodyPr>
            <a:normAutofit fontScale="85000" lnSpcReduction="10000"/>
          </a:bodyPr>
          <a:lstStyle/>
          <a:p>
            <a:endParaRPr lang="en-IN"/>
          </a:p>
        </p:txBody>
      </p:sp>
      <p:sp>
        <p:nvSpPr>
          <p:cNvPr id="5" name="Text Placeholder 4">
            <a:extLst>
              <a:ext uri="{FF2B5EF4-FFF2-40B4-BE49-F238E27FC236}">
                <a16:creationId xmlns:a16="http://schemas.microsoft.com/office/drawing/2014/main" id="{CD9DE49C-339D-45FC-8ED3-CF8D34E24A97}"/>
              </a:ext>
            </a:extLst>
          </p:cNvPr>
          <p:cNvSpPr>
            <a:spLocks noGrp="1"/>
          </p:cNvSpPr>
          <p:nvPr>
            <p:ph type="body" sz="quarter" idx="3"/>
          </p:nvPr>
        </p:nvSpPr>
        <p:spPr/>
        <p:txBody>
          <a:bodyPr/>
          <a:lstStyle/>
          <a:p>
            <a:r>
              <a:rPr lang="en-IN" dirty="0">
                <a:highlight>
                  <a:srgbClr val="C0C0C0"/>
                </a:highlight>
              </a:rPr>
              <a:t>INSIGHTS</a:t>
            </a:r>
          </a:p>
        </p:txBody>
      </p:sp>
      <p:sp>
        <p:nvSpPr>
          <p:cNvPr id="6" name="Content Placeholder 5">
            <a:extLst>
              <a:ext uri="{FF2B5EF4-FFF2-40B4-BE49-F238E27FC236}">
                <a16:creationId xmlns:a16="http://schemas.microsoft.com/office/drawing/2014/main" id="{FE66E916-7DC2-4B17-8CA5-62F7A5A49D73}"/>
              </a:ext>
            </a:extLst>
          </p:cNvPr>
          <p:cNvSpPr>
            <a:spLocks noGrp="1"/>
          </p:cNvSpPr>
          <p:nvPr>
            <p:ph sz="quarter" idx="4"/>
          </p:nvPr>
        </p:nvSpPr>
        <p:spPr/>
        <p:txBody>
          <a:bodyPr>
            <a:normAutofit fontScale="85000" lnSpcReduction="10000"/>
          </a:bodyPr>
          <a:lstStyle/>
          <a:p>
            <a:r>
              <a:rPr lang="en-IN" b="0" i="0" dirty="0">
                <a:solidFill>
                  <a:schemeClr val="tx1">
                    <a:lumMod val="95000"/>
                  </a:schemeClr>
                </a:solidFill>
                <a:effectLst/>
                <a:latin typeface="Calibri" panose="020F0502020204030204" pitchFamily="34" charset="0"/>
                <a:cs typeface="Calibri" panose="020F0502020204030204" pitchFamily="34" charset="0"/>
              </a:rPr>
              <a:t>Bangalore has the highest awareness count with 1670, followed by Hyderabad with 1105. Mumbai, Chennai, and Pune have the next highest awareness counts, with 611, 565, and 529 respectively. These cities should be the focus of marketing efforts to increase brand awareness.</a:t>
            </a:r>
            <a:endParaRPr lang="en-IN" dirty="0">
              <a:solidFill>
                <a:schemeClr val="tx1">
                  <a:lumMod val="95000"/>
                </a:schemeClr>
              </a:solidFill>
              <a:latin typeface="Calibri" panose="020F0502020204030204" pitchFamily="34" charset="0"/>
              <a:cs typeface="Calibri" panose="020F0502020204030204" pitchFamily="34" charset="0"/>
            </a:endParaRPr>
          </a:p>
        </p:txBody>
      </p:sp>
      <p:pic>
        <p:nvPicPr>
          <p:cNvPr id="8" name="Picture 7">
            <a:extLst>
              <a:ext uri="{FF2B5EF4-FFF2-40B4-BE49-F238E27FC236}">
                <a16:creationId xmlns:a16="http://schemas.microsoft.com/office/drawing/2014/main" id="{BDED7417-589A-4BB5-AF2C-07DEC2FDF57C}"/>
              </a:ext>
            </a:extLst>
          </p:cNvPr>
          <p:cNvPicPr>
            <a:picLocks noChangeAspect="1"/>
          </p:cNvPicPr>
          <p:nvPr/>
        </p:nvPicPr>
        <p:blipFill>
          <a:blip r:embed="rId4"/>
          <a:stretch>
            <a:fillRect/>
          </a:stretch>
        </p:blipFill>
        <p:spPr>
          <a:xfrm>
            <a:off x="1141408" y="3135080"/>
            <a:ext cx="4878391" cy="2656118"/>
          </a:xfrm>
          <a:prstGeom prst="rect">
            <a:avLst/>
          </a:prstGeom>
        </p:spPr>
      </p:pic>
      <p:pic>
        <p:nvPicPr>
          <p:cNvPr id="7" name="Audio 6">
            <a:hlinkClick r:id="" action="ppaction://media"/>
            <a:extLst>
              <a:ext uri="{FF2B5EF4-FFF2-40B4-BE49-F238E27FC236}">
                <a16:creationId xmlns:a16="http://schemas.microsoft.com/office/drawing/2014/main" id="{EC8E6081-B14D-4CEA-B275-3F40D87AFE1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2929428966"/>
      </p:ext>
    </p:extLst>
  </p:cSld>
  <p:clrMapOvr>
    <a:masterClrMapping/>
  </p:clrMapOvr>
  <mc:AlternateContent xmlns:mc="http://schemas.openxmlformats.org/markup-compatibility/2006" xmlns:p14="http://schemas.microsoft.com/office/powerpoint/2010/main">
    <mc:Choice Requires="p14">
      <p:transition spd="slow" p14:dur="2000" advTm="13315"/>
    </mc:Choice>
    <mc:Fallback xmlns="">
      <p:transition spd="slow" advTm="1331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F75421-BA9F-46E7-91DF-9BE5F6EA96E9}"/>
              </a:ext>
            </a:extLst>
          </p:cNvPr>
          <p:cNvSpPr>
            <a:spLocks noGrp="1"/>
          </p:cNvSpPr>
          <p:nvPr>
            <p:ph type="title"/>
          </p:nvPr>
        </p:nvSpPr>
        <p:spPr/>
        <p:txBody>
          <a:bodyPr>
            <a:normAutofit/>
          </a:bodyPr>
          <a:lstStyle/>
          <a:p>
            <a:r>
              <a:rPr lang="en-IN" cap="none" dirty="0">
                <a:latin typeface="Calibri" panose="020F0502020204030204" pitchFamily="34" charset="0"/>
                <a:cs typeface="Calibri" panose="020F0502020204030204" pitchFamily="34" charset="0"/>
              </a:rPr>
              <a:t>6. Purchase </a:t>
            </a:r>
            <a:r>
              <a:rPr lang="en-IN" cap="none" dirty="0" err="1">
                <a:latin typeface="Calibri" panose="020F0502020204030204" pitchFamily="34" charset="0"/>
                <a:cs typeface="Calibri" panose="020F0502020204030204" pitchFamily="34" charset="0"/>
              </a:rPr>
              <a:t>Behavior</a:t>
            </a:r>
            <a:r>
              <a:rPr lang="en-IN" cap="none" dirty="0">
                <a:latin typeface="Calibri" panose="020F0502020204030204" pitchFamily="34" charset="0"/>
                <a:cs typeface="Calibri" panose="020F0502020204030204" pitchFamily="34" charset="0"/>
              </a:rPr>
              <a:t>:</a:t>
            </a:r>
            <a:br>
              <a:rPr lang="en-IN" cap="none" dirty="0">
                <a:latin typeface="Calibri" panose="020F0502020204030204" pitchFamily="34" charset="0"/>
                <a:cs typeface="Calibri" panose="020F0502020204030204" pitchFamily="34" charset="0"/>
              </a:rPr>
            </a:br>
            <a:r>
              <a:rPr lang="en-IN" sz="2700" cap="none" dirty="0">
                <a:latin typeface="Calibri" panose="020F0502020204030204" pitchFamily="34" charset="0"/>
                <a:cs typeface="Calibri" panose="020F0502020204030204" pitchFamily="34" charset="0"/>
              </a:rPr>
              <a:t>A. Where Do Respondents Prefer To Purchase Energy Drinks?</a:t>
            </a:r>
          </a:p>
        </p:txBody>
      </p:sp>
      <p:sp>
        <p:nvSpPr>
          <p:cNvPr id="3" name="Text Placeholder 2">
            <a:extLst>
              <a:ext uri="{FF2B5EF4-FFF2-40B4-BE49-F238E27FC236}">
                <a16:creationId xmlns:a16="http://schemas.microsoft.com/office/drawing/2014/main" id="{B23EB216-0AC5-42C0-BEAA-944698725E2D}"/>
              </a:ext>
            </a:extLst>
          </p:cNvPr>
          <p:cNvSpPr>
            <a:spLocks noGrp="1"/>
          </p:cNvSpPr>
          <p:nvPr>
            <p:ph type="body" idx="1"/>
          </p:nvPr>
        </p:nvSpPr>
        <p:spPr/>
        <p:txBody>
          <a:bodyPr/>
          <a:lstStyle/>
          <a:p>
            <a:r>
              <a:rPr lang="en-IN" dirty="0"/>
              <a:t>QUERY</a:t>
            </a:r>
          </a:p>
        </p:txBody>
      </p:sp>
      <p:sp>
        <p:nvSpPr>
          <p:cNvPr id="4" name="Content Placeholder 3">
            <a:extLst>
              <a:ext uri="{FF2B5EF4-FFF2-40B4-BE49-F238E27FC236}">
                <a16:creationId xmlns:a16="http://schemas.microsoft.com/office/drawing/2014/main" id="{BD257E95-5253-42EF-A1DA-17CEF545DB8B}"/>
              </a:ext>
            </a:extLst>
          </p:cNvPr>
          <p:cNvSpPr>
            <a:spLocks noGrp="1"/>
          </p:cNvSpPr>
          <p:nvPr>
            <p:ph sz="half" idx="2"/>
          </p:nvPr>
        </p:nvSpPr>
        <p:spPr/>
        <p:txBody>
          <a:bodyPr/>
          <a:lstStyle/>
          <a:p>
            <a:endParaRPr lang="en-IN"/>
          </a:p>
        </p:txBody>
      </p:sp>
      <p:sp>
        <p:nvSpPr>
          <p:cNvPr id="5" name="Text Placeholder 4">
            <a:extLst>
              <a:ext uri="{FF2B5EF4-FFF2-40B4-BE49-F238E27FC236}">
                <a16:creationId xmlns:a16="http://schemas.microsoft.com/office/drawing/2014/main" id="{7855DBF6-8461-424F-B25C-A8479DC69421}"/>
              </a:ext>
            </a:extLst>
          </p:cNvPr>
          <p:cNvSpPr>
            <a:spLocks noGrp="1"/>
          </p:cNvSpPr>
          <p:nvPr>
            <p:ph type="body" sz="quarter" idx="3"/>
          </p:nvPr>
        </p:nvSpPr>
        <p:spPr/>
        <p:txBody>
          <a:bodyPr/>
          <a:lstStyle/>
          <a:p>
            <a:r>
              <a:rPr lang="en-IN" dirty="0"/>
              <a:t>OUTPUT</a:t>
            </a:r>
          </a:p>
        </p:txBody>
      </p:sp>
      <p:sp>
        <p:nvSpPr>
          <p:cNvPr id="6" name="Content Placeholder 5">
            <a:extLst>
              <a:ext uri="{FF2B5EF4-FFF2-40B4-BE49-F238E27FC236}">
                <a16:creationId xmlns:a16="http://schemas.microsoft.com/office/drawing/2014/main" id="{27E1F1F2-59C9-4C99-8C7D-08D70E960DE1}"/>
              </a:ext>
            </a:extLst>
          </p:cNvPr>
          <p:cNvSpPr>
            <a:spLocks noGrp="1"/>
          </p:cNvSpPr>
          <p:nvPr>
            <p:ph sz="quarter" idx="4"/>
          </p:nvPr>
        </p:nvSpPr>
        <p:spPr/>
        <p:txBody>
          <a:bodyPr/>
          <a:lstStyle/>
          <a:p>
            <a:endParaRPr lang="en-IN"/>
          </a:p>
        </p:txBody>
      </p:sp>
      <p:pic>
        <p:nvPicPr>
          <p:cNvPr id="8" name="Picture 7">
            <a:extLst>
              <a:ext uri="{FF2B5EF4-FFF2-40B4-BE49-F238E27FC236}">
                <a16:creationId xmlns:a16="http://schemas.microsoft.com/office/drawing/2014/main" id="{892BEB0B-C0FB-40E7-8D89-349E0C8460B3}"/>
              </a:ext>
            </a:extLst>
          </p:cNvPr>
          <p:cNvPicPr>
            <a:picLocks noChangeAspect="1"/>
          </p:cNvPicPr>
          <p:nvPr/>
        </p:nvPicPr>
        <p:blipFill>
          <a:blip r:embed="rId4"/>
          <a:stretch>
            <a:fillRect/>
          </a:stretch>
        </p:blipFill>
        <p:spPr>
          <a:xfrm>
            <a:off x="1141411" y="3225794"/>
            <a:ext cx="4875210" cy="2565403"/>
          </a:xfrm>
          <a:prstGeom prst="rect">
            <a:avLst/>
          </a:prstGeom>
        </p:spPr>
      </p:pic>
      <p:pic>
        <p:nvPicPr>
          <p:cNvPr id="10" name="Picture 9">
            <a:extLst>
              <a:ext uri="{FF2B5EF4-FFF2-40B4-BE49-F238E27FC236}">
                <a16:creationId xmlns:a16="http://schemas.microsoft.com/office/drawing/2014/main" id="{1A4CA59E-8556-4BE2-8665-C6FFCA9B02E3}"/>
              </a:ext>
            </a:extLst>
          </p:cNvPr>
          <p:cNvPicPr>
            <a:picLocks noChangeAspect="1"/>
          </p:cNvPicPr>
          <p:nvPr/>
        </p:nvPicPr>
        <p:blipFill>
          <a:blip r:embed="rId5"/>
          <a:stretch>
            <a:fillRect/>
          </a:stretch>
        </p:blipFill>
        <p:spPr>
          <a:xfrm>
            <a:off x="6169019" y="3225794"/>
            <a:ext cx="3636163" cy="2565403"/>
          </a:xfrm>
          <a:prstGeom prst="rect">
            <a:avLst/>
          </a:prstGeom>
        </p:spPr>
      </p:pic>
      <p:pic>
        <p:nvPicPr>
          <p:cNvPr id="7" name="Audio 6">
            <a:hlinkClick r:id="" action="ppaction://media"/>
            <a:extLst>
              <a:ext uri="{FF2B5EF4-FFF2-40B4-BE49-F238E27FC236}">
                <a16:creationId xmlns:a16="http://schemas.microsoft.com/office/drawing/2014/main" id="{CFDED7D2-AEA0-4986-ABE3-2C1A18F69F6D}"/>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3066958474"/>
      </p:ext>
    </p:extLst>
  </p:cSld>
  <p:clrMapOvr>
    <a:masterClrMapping/>
  </p:clrMapOvr>
  <mc:AlternateContent xmlns:mc="http://schemas.openxmlformats.org/markup-compatibility/2006" xmlns:p14="http://schemas.microsoft.com/office/powerpoint/2010/main">
    <mc:Choice Requires="p14">
      <p:transition spd="slow" p14:dur="2000" advTm="7656"/>
    </mc:Choice>
    <mc:Fallback xmlns="">
      <p:transition spd="slow" advTm="765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2FAA06-5FE8-4A2B-9D6E-CC01BCA38E95}"/>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8B963060-C7C8-4B3E-9390-872E4572C6CD}"/>
              </a:ext>
            </a:extLst>
          </p:cNvPr>
          <p:cNvSpPr>
            <a:spLocks noGrp="1"/>
          </p:cNvSpPr>
          <p:nvPr>
            <p:ph type="body" idx="1"/>
          </p:nvPr>
        </p:nvSpPr>
        <p:spPr/>
        <p:txBody>
          <a:bodyPr/>
          <a:lstStyle/>
          <a:p>
            <a:r>
              <a:rPr lang="en-IN" dirty="0">
                <a:highlight>
                  <a:srgbClr val="C0C0C0"/>
                </a:highlight>
              </a:rPr>
              <a:t>VISUAL</a:t>
            </a:r>
          </a:p>
        </p:txBody>
      </p:sp>
      <p:sp>
        <p:nvSpPr>
          <p:cNvPr id="4" name="Content Placeholder 3">
            <a:extLst>
              <a:ext uri="{FF2B5EF4-FFF2-40B4-BE49-F238E27FC236}">
                <a16:creationId xmlns:a16="http://schemas.microsoft.com/office/drawing/2014/main" id="{9CEC6D63-7150-4060-9F7A-8824E4484C2A}"/>
              </a:ext>
            </a:extLst>
          </p:cNvPr>
          <p:cNvSpPr>
            <a:spLocks noGrp="1"/>
          </p:cNvSpPr>
          <p:nvPr>
            <p:ph sz="half" idx="2"/>
          </p:nvPr>
        </p:nvSpPr>
        <p:spPr/>
        <p:txBody>
          <a:bodyPr>
            <a:normAutofit fontScale="85000" lnSpcReduction="20000"/>
          </a:bodyPr>
          <a:lstStyle/>
          <a:p>
            <a:endParaRPr lang="en-IN"/>
          </a:p>
        </p:txBody>
      </p:sp>
      <p:sp>
        <p:nvSpPr>
          <p:cNvPr id="5" name="Text Placeholder 4">
            <a:extLst>
              <a:ext uri="{FF2B5EF4-FFF2-40B4-BE49-F238E27FC236}">
                <a16:creationId xmlns:a16="http://schemas.microsoft.com/office/drawing/2014/main" id="{50AC1262-6BA1-4050-A59F-1C978758E508}"/>
              </a:ext>
            </a:extLst>
          </p:cNvPr>
          <p:cNvSpPr>
            <a:spLocks noGrp="1"/>
          </p:cNvSpPr>
          <p:nvPr>
            <p:ph type="body" sz="quarter" idx="3"/>
          </p:nvPr>
        </p:nvSpPr>
        <p:spPr/>
        <p:txBody>
          <a:bodyPr/>
          <a:lstStyle/>
          <a:p>
            <a:r>
              <a:rPr lang="en-IN" dirty="0">
                <a:highlight>
                  <a:srgbClr val="C0C0C0"/>
                </a:highlight>
              </a:rPr>
              <a:t>INSIGHTS</a:t>
            </a:r>
          </a:p>
        </p:txBody>
      </p:sp>
      <p:sp>
        <p:nvSpPr>
          <p:cNvPr id="6" name="Content Placeholder 5">
            <a:extLst>
              <a:ext uri="{FF2B5EF4-FFF2-40B4-BE49-F238E27FC236}">
                <a16:creationId xmlns:a16="http://schemas.microsoft.com/office/drawing/2014/main" id="{CCE33B2A-4741-457B-8651-E71E4050E8E9}"/>
              </a:ext>
            </a:extLst>
          </p:cNvPr>
          <p:cNvSpPr>
            <a:spLocks noGrp="1"/>
          </p:cNvSpPr>
          <p:nvPr>
            <p:ph sz="quarter" idx="4"/>
          </p:nvPr>
        </p:nvSpPr>
        <p:spPr/>
        <p:txBody>
          <a:bodyPr>
            <a:normAutofit fontScale="85000" lnSpcReduction="20000"/>
          </a:bodyPr>
          <a:lstStyle/>
          <a:p>
            <a:r>
              <a:rPr lang="en-IN" b="0" i="0" dirty="0">
                <a:effectLst/>
                <a:latin typeface="Calibri" panose="020F0502020204030204" pitchFamily="34" charset="0"/>
                <a:cs typeface="Calibri" panose="020F0502020204030204" pitchFamily="34" charset="0"/>
              </a:rPr>
              <a:t>Supermarkets are the most preferred location for purchasing energy drinks, with 4494 respondents choosing them. Online retailers are the second most preferred location with 2550 respondents. Gyms and fitness </a:t>
            </a:r>
            <a:r>
              <a:rPr lang="en-IN" b="0" i="0" dirty="0" err="1">
                <a:effectLst/>
                <a:latin typeface="Calibri" panose="020F0502020204030204" pitchFamily="34" charset="0"/>
                <a:cs typeface="Calibri" panose="020F0502020204030204" pitchFamily="34" charset="0"/>
              </a:rPr>
              <a:t>centers</a:t>
            </a:r>
            <a:r>
              <a:rPr lang="en-IN" b="0" i="0" dirty="0">
                <a:effectLst/>
                <a:latin typeface="Calibri" panose="020F0502020204030204" pitchFamily="34" charset="0"/>
                <a:cs typeface="Calibri" panose="020F0502020204030204" pitchFamily="34" charset="0"/>
              </a:rPr>
              <a:t>, local stores, and other locations have significantly lower purchase counts.</a:t>
            </a:r>
            <a:endParaRPr lang="en-IN" dirty="0">
              <a:latin typeface="Calibri" panose="020F0502020204030204" pitchFamily="34" charset="0"/>
              <a:cs typeface="Calibri" panose="020F0502020204030204" pitchFamily="34" charset="0"/>
            </a:endParaRPr>
          </a:p>
        </p:txBody>
      </p:sp>
      <p:pic>
        <p:nvPicPr>
          <p:cNvPr id="8" name="Picture 7">
            <a:extLst>
              <a:ext uri="{FF2B5EF4-FFF2-40B4-BE49-F238E27FC236}">
                <a16:creationId xmlns:a16="http://schemas.microsoft.com/office/drawing/2014/main" id="{B5D42376-AE49-4616-BC91-9C2C23214505}"/>
              </a:ext>
            </a:extLst>
          </p:cNvPr>
          <p:cNvPicPr>
            <a:picLocks noChangeAspect="1"/>
          </p:cNvPicPr>
          <p:nvPr/>
        </p:nvPicPr>
        <p:blipFill>
          <a:blip r:embed="rId4"/>
          <a:stretch>
            <a:fillRect/>
          </a:stretch>
        </p:blipFill>
        <p:spPr>
          <a:xfrm>
            <a:off x="1141409" y="3144128"/>
            <a:ext cx="4878391" cy="2647070"/>
          </a:xfrm>
          <a:prstGeom prst="rect">
            <a:avLst/>
          </a:prstGeom>
        </p:spPr>
      </p:pic>
      <p:pic>
        <p:nvPicPr>
          <p:cNvPr id="7" name="Audio 6">
            <a:hlinkClick r:id="" action="ppaction://media"/>
            <a:extLst>
              <a:ext uri="{FF2B5EF4-FFF2-40B4-BE49-F238E27FC236}">
                <a16:creationId xmlns:a16="http://schemas.microsoft.com/office/drawing/2014/main" id="{FDB91381-D669-4E62-A5D8-5900652D7CE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1983538806"/>
      </p:ext>
    </p:extLst>
  </p:cSld>
  <p:clrMapOvr>
    <a:masterClrMapping/>
  </p:clrMapOvr>
  <mc:AlternateContent xmlns:mc="http://schemas.openxmlformats.org/markup-compatibility/2006" xmlns:p14="http://schemas.microsoft.com/office/powerpoint/2010/main">
    <mc:Choice Requires="p14">
      <p:transition spd="slow" p14:dur="2000" advTm="14662"/>
    </mc:Choice>
    <mc:Fallback xmlns="">
      <p:transition spd="slow" advTm="1466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0C7EF8-C5F3-4AC1-A3B8-D6961FBFF2C8}"/>
              </a:ext>
            </a:extLst>
          </p:cNvPr>
          <p:cNvSpPr>
            <a:spLocks noGrp="1"/>
          </p:cNvSpPr>
          <p:nvPr>
            <p:ph type="title"/>
          </p:nvPr>
        </p:nvSpPr>
        <p:spPr/>
        <p:txBody>
          <a:bodyPr>
            <a:normAutofit/>
          </a:bodyPr>
          <a:lstStyle/>
          <a:p>
            <a:r>
              <a:rPr lang="en-IN" sz="2400" cap="none" dirty="0">
                <a:latin typeface="Calibri" panose="020F0502020204030204" pitchFamily="34" charset="0"/>
                <a:cs typeface="Calibri" panose="020F0502020204030204" pitchFamily="34" charset="0"/>
              </a:rPr>
              <a:t>B. What Are The Typical Consumption Situations For Energy Drinks Among respondents?</a:t>
            </a:r>
          </a:p>
        </p:txBody>
      </p:sp>
      <p:sp>
        <p:nvSpPr>
          <p:cNvPr id="3" name="Text Placeholder 2">
            <a:extLst>
              <a:ext uri="{FF2B5EF4-FFF2-40B4-BE49-F238E27FC236}">
                <a16:creationId xmlns:a16="http://schemas.microsoft.com/office/drawing/2014/main" id="{34C6F604-B300-4510-9ECE-8F8B198809D2}"/>
              </a:ext>
            </a:extLst>
          </p:cNvPr>
          <p:cNvSpPr>
            <a:spLocks noGrp="1"/>
          </p:cNvSpPr>
          <p:nvPr>
            <p:ph type="body" idx="1"/>
          </p:nvPr>
        </p:nvSpPr>
        <p:spPr/>
        <p:txBody>
          <a:bodyPr/>
          <a:lstStyle/>
          <a:p>
            <a:r>
              <a:rPr lang="en-IN" dirty="0"/>
              <a:t>QUERY</a:t>
            </a:r>
          </a:p>
        </p:txBody>
      </p:sp>
      <p:sp>
        <p:nvSpPr>
          <p:cNvPr id="4" name="Content Placeholder 3">
            <a:extLst>
              <a:ext uri="{FF2B5EF4-FFF2-40B4-BE49-F238E27FC236}">
                <a16:creationId xmlns:a16="http://schemas.microsoft.com/office/drawing/2014/main" id="{32878DC2-2E1C-43C8-890E-40A7B10758E0}"/>
              </a:ext>
            </a:extLst>
          </p:cNvPr>
          <p:cNvSpPr>
            <a:spLocks noGrp="1"/>
          </p:cNvSpPr>
          <p:nvPr>
            <p:ph sz="half" idx="2"/>
          </p:nvPr>
        </p:nvSpPr>
        <p:spPr/>
        <p:txBody>
          <a:bodyPr/>
          <a:lstStyle/>
          <a:p>
            <a:endParaRPr lang="en-IN"/>
          </a:p>
        </p:txBody>
      </p:sp>
      <p:sp>
        <p:nvSpPr>
          <p:cNvPr id="5" name="Text Placeholder 4">
            <a:extLst>
              <a:ext uri="{FF2B5EF4-FFF2-40B4-BE49-F238E27FC236}">
                <a16:creationId xmlns:a16="http://schemas.microsoft.com/office/drawing/2014/main" id="{64975263-28B7-493D-964E-0F702D26D820}"/>
              </a:ext>
            </a:extLst>
          </p:cNvPr>
          <p:cNvSpPr>
            <a:spLocks noGrp="1"/>
          </p:cNvSpPr>
          <p:nvPr>
            <p:ph type="body" sz="quarter" idx="3"/>
          </p:nvPr>
        </p:nvSpPr>
        <p:spPr/>
        <p:txBody>
          <a:bodyPr/>
          <a:lstStyle/>
          <a:p>
            <a:r>
              <a:rPr lang="en-IN" dirty="0"/>
              <a:t>OUTPUT</a:t>
            </a:r>
          </a:p>
        </p:txBody>
      </p:sp>
      <p:sp>
        <p:nvSpPr>
          <p:cNvPr id="6" name="Content Placeholder 5">
            <a:extLst>
              <a:ext uri="{FF2B5EF4-FFF2-40B4-BE49-F238E27FC236}">
                <a16:creationId xmlns:a16="http://schemas.microsoft.com/office/drawing/2014/main" id="{7B03E2CF-D615-4931-9A96-9E40E83BC4F7}"/>
              </a:ext>
            </a:extLst>
          </p:cNvPr>
          <p:cNvSpPr>
            <a:spLocks noGrp="1"/>
          </p:cNvSpPr>
          <p:nvPr>
            <p:ph sz="quarter" idx="4"/>
          </p:nvPr>
        </p:nvSpPr>
        <p:spPr/>
        <p:txBody>
          <a:bodyPr/>
          <a:lstStyle/>
          <a:p>
            <a:endParaRPr lang="en-IN"/>
          </a:p>
        </p:txBody>
      </p:sp>
      <p:pic>
        <p:nvPicPr>
          <p:cNvPr id="8" name="Picture 7">
            <a:extLst>
              <a:ext uri="{FF2B5EF4-FFF2-40B4-BE49-F238E27FC236}">
                <a16:creationId xmlns:a16="http://schemas.microsoft.com/office/drawing/2014/main" id="{97508F76-7C22-4FB6-82E6-9782257F4577}"/>
              </a:ext>
            </a:extLst>
          </p:cNvPr>
          <p:cNvPicPr>
            <a:picLocks noChangeAspect="1"/>
          </p:cNvPicPr>
          <p:nvPr/>
        </p:nvPicPr>
        <p:blipFill>
          <a:blip r:embed="rId4"/>
          <a:stretch>
            <a:fillRect/>
          </a:stretch>
        </p:blipFill>
        <p:spPr>
          <a:xfrm>
            <a:off x="1141409" y="3225794"/>
            <a:ext cx="4878391" cy="2565403"/>
          </a:xfrm>
          <a:prstGeom prst="rect">
            <a:avLst/>
          </a:prstGeom>
        </p:spPr>
      </p:pic>
      <p:pic>
        <p:nvPicPr>
          <p:cNvPr id="10" name="Picture 9">
            <a:extLst>
              <a:ext uri="{FF2B5EF4-FFF2-40B4-BE49-F238E27FC236}">
                <a16:creationId xmlns:a16="http://schemas.microsoft.com/office/drawing/2014/main" id="{9F7336B3-9944-459C-B027-65A8AFF90A24}"/>
              </a:ext>
            </a:extLst>
          </p:cNvPr>
          <p:cNvPicPr>
            <a:picLocks noChangeAspect="1"/>
          </p:cNvPicPr>
          <p:nvPr/>
        </p:nvPicPr>
        <p:blipFill>
          <a:blip r:embed="rId5"/>
          <a:stretch>
            <a:fillRect/>
          </a:stretch>
        </p:blipFill>
        <p:spPr>
          <a:xfrm>
            <a:off x="6244190" y="3225793"/>
            <a:ext cx="3209299" cy="2565403"/>
          </a:xfrm>
          <a:prstGeom prst="rect">
            <a:avLst/>
          </a:prstGeom>
        </p:spPr>
      </p:pic>
      <p:pic>
        <p:nvPicPr>
          <p:cNvPr id="7" name="Audio 6">
            <a:hlinkClick r:id="" action="ppaction://media"/>
            <a:extLst>
              <a:ext uri="{FF2B5EF4-FFF2-40B4-BE49-F238E27FC236}">
                <a16:creationId xmlns:a16="http://schemas.microsoft.com/office/drawing/2014/main" id="{E33691E6-F999-4444-ADAB-EDBE4960C4A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1769815285"/>
      </p:ext>
    </p:extLst>
  </p:cSld>
  <p:clrMapOvr>
    <a:masterClrMapping/>
  </p:clrMapOvr>
  <mc:AlternateContent xmlns:mc="http://schemas.openxmlformats.org/markup-compatibility/2006" xmlns:p14="http://schemas.microsoft.com/office/powerpoint/2010/main">
    <mc:Choice Requires="p14">
      <p:transition spd="slow" p14:dur="2000" advTm="8323"/>
    </mc:Choice>
    <mc:Fallback xmlns="">
      <p:transition spd="slow" advTm="832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5DD69-FE9D-4996-AC19-599DF7FAA83B}"/>
              </a:ext>
            </a:extLst>
          </p:cNvPr>
          <p:cNvSpPr>
            <a:spLocks noGrp="1"/>
          </p:cNvSpPr>
          <p:nvPr>
            <p:ph type="title"/>
          </p:nvPr>
        </p:nvSpPr>
        <p:spPr/>
        <p:txBody>
          <a:bodyPr/>
          <a:lstStyle/>
          <a:p>
            <a:r>
              <a:rPr lang="en-IN" dirty="0">
                <a:highlight>
                  <a:srgbClr val="808080"/>
                </a:highlight>
              </a:rPr>
              <a:t>INTRODUCTION</a:t>
            </a:r>
          </a:p>
        </p:txBody>
      </p:sp>
      <p:sp>
        <p:nvSpPr>
          <p:cNvPr id="3" name="Content Placeholder 2">
            <a:extLst>
              <a:ext uri="{FF2B5EF4-FFF2-40B4-BE49-F238E27FC236}">
                <a16:creationId xmlns:a16="http://schemas.microsoft.com/office/drawing/2014/main" id="{76406713-1DF8-47B5-A178-417364D2A856}"/>
              </a:ext>
            </a:extLst>
          </p:cNvPr>
          <p:cNvSpPr>
            <a:spLocks noGrp="1"/>
          </p:cNvSpPr>
          <p:nvPr>
            <p:ph idx="1"/>
          </p:nvPr>
        </p:nvSpPr>
        <p:spPr/>
        <p:txBody>
          <a:bodyPr>
            <a:normAutofit/>
          </a:bodyPr>
          <a:lstStyle/>
          <a:p>
            <a:pPr marL="0" indent="0">
              <a:buNone/>
            </a:pPr>
            <a:endParaRPr lang="en-IN" dirty="0"/>
          </a:p>
        </p:txBody>
      </p:sp>
      <p:sp>
        <p:nvSpPr>
          <p:cNvPr id="9" name="Rectangle: Rounded Corners 8">
            <a:extLst>
              <a:ext uri="{FF2B5EF4-FFF2-40B4-BE49-F238E27FC236}">
                <a16:creationId xmlns:a16="http://schemas.microsoft.com/office/drawing/2014/main" id="{D73858C5-99AA-404B-BC5B-7DC88EAC6B33}"/>
              </a:ext>
            </a:extLst>
          </p:cNvPr>
          <p:cNvSpPr/>
          <p:nvPr/>
        </p:nvSpPr>
        <p:spPr>
          <a:xfrm>
            <a:off x="1451429" y="2525486"/>
            <a:ext cx="9187542" cy="2743200"/>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IN" sz="2400" dirty="0" err="1">
                <a:latin typeface="Calibri" panose="020F0502020204030204" pitchFamily="34" charset="0"/>
                <a:cs typeface="Calibri" panose="020F0502020204030204" pitchFamily="34" charset="0"/>
              </a:rPr>
              <a:t>CodeX</a:t>
            </a:r>
            <a:r>
              <a:rPr lang="en-IN" sz="2400" dirty="0">
                <a:latin typeface="Calibri" panose="020F0502020204030204" pitchFamily="34" charset="0"/>
                <a:cs typeface="Calibri" panose="020F0502020204030204" pitchFamily="34" charset="0"/>
              </a:rPr>
              <a:t> is a German energy drink brand designed for a quick energy boost. It contains vitamins, caffeine, and natural ingredients to keep people active. A few months ago, </a:t>
            </a:r>
            <a:r>
              <a:rPr lang="en-IN" sz="2400" dirty="0" err="1">
                <a:latin typeface="Calibri" panose="020F0502020204030204" pitchFamily="34" charset="0"/>
                <a:cs typeface="Calibri" panose="020F0502020204030204" pitchFamily="34" charset="0"/>
              </a:rPr>
              <a:t>CodeX</a:t>
            </a:r>
            <a:r>
              <a:rPr lang="en-IN" sz="2400" dirty="0">
                <a:latin typeface="Calibri" panose="020F0502020204030204" pitchFamily="34" charset="0"/>
                <a:cs typeface="Calibri" panose="020F0502020204030204" pitchFamily="34" charset="0"/>
              </a:rPr>
              <a:t> launched in 10 Indian cities, targeting young professionals, students, and athletes. With India’s fast-growing energy drink market, </a:t>
            </a:r>
            <a:r>
              <a:rPr lang="en-IN" sz="2400" dirty="0" err="1">
                <a:latin typeface="Calibri" panose="020F0502020204030204" pitchFamily="34" charset="0"/>
                <a:cs typeface="Calibri" panose="020F0502020204030204" pitchFamily="34" charset="0"/>
              </a:rPr>
              <a:t>CodeX</a:t>
            </a:r>
            <a:r>
              <a:rPr lang="en-IN" sz="2400" dirty="0">
                <a:latin typeface="Calibri" panose="020F0502020204030204" pitchFamily="34" charset="0"/>
                <a:cs typeface="Calibri" panose="020F0502020204030204" pitchFamily="34" charset="0"/>
              </a:rPr>
              <a:t> aims to become a top choice by understanding customer needs and using smart marketing.</a:t>
            </a:r>
          </a:p>
        </p:txBody>
      </p:sp>
      <p:pic>
        <p:nvPicPr>
          <p:cNvPr id="10" name="Audio 9">
            <a:hlinkClick r:id="" action="ppaction://media"/>
            <a:extLst>
              <a:ext uri="{FF2B5EF4-FFF2-40B4-BE49-F238E27FC236}">
                <a16:creationId xmlns:a16="http://schemas.microsoft.com/office/drawing/2014/main" id="{01A01605-65F7-46EA-A556-0EB6F6C3AF46}"/>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1493045862"/>
      </p:ext>
    </p:extLst>
  </p:cSld>
  <p:clrMapOvr>
    <a:masterClrMapping/>
  </p:clrMapOvr>
  <mc:AlternateContent xmlns:mc="http://schemas.openxmlformats.org/markup-compatibility/2006" xmlns:p14="http://schemas.microsoft.com/office/powerpoint/2010/main">
    <mc:Choice Requires="p14">
      <p:transition spd="slow" p14:dur="2000" advTm="29031"/>
    </mc:Choice>
    <mc:Fallback xmlns="">
      <p:transition spd="slow" advTm="2903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B8A031-40B3-4B7B-AA95-891777076393}"/>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E80E956D-5671-44D1-8A1B-48D47E9FED01}"/>
              </a:ext>
            </a:extLst>
          </p:cNvPr>
          <p:cNvSpPr>
            <a:spLocks noGrp="1"/>
          </p:cNvSpPr>
          <p:nvPr>
            <p:ph type="body" idx="1"/>
          </p:nvPr>
        </p:nvSpPr>
        <p:spPr/>
        <p:txBody>
          <a:bodyPr/>
          <a:lstStyle/>
          <a:p>
            <a:r>
              <a:rPr lang="en-IN" dirty="0">
                <a:highlight>
                  <a:srgbClr val="C0C0C0"/>
                </a:highlight>
              </a:rPr>
              <a:t>visual</a:t>
            </a:r>
          </a:p>
        </p:txBody>
      </p:sp>
      <p:sp>
        <p:nvSpPr>
          <p:cNvPr id="4" name="Content Placeholder 3">
            <a:extLst>
              <a:ext uri="{FF2B5EF4-FFF2-40B4-BE49-F238E27FC236}">
                <a16:creationId xmlns:a16="http://schemas.microsoft.com/office/drawing/2014/main" id="{39F8E6B6-DB56-4500-85EC-C2B206BB6AE1}"/>
              </a:ext>
            </a:extLst>
          </p:cNvPr>
          <p:cNvSpPr>
            <a:spLocks noGrp="1"/>
          </p:cNvSpPr>
          <p:nvPr>
            <p:ph sz="half" idx="2"/>
          </p:nvPr>
        </p:nvSpPr>
        <p:spPr/>
        <p:txBody>
          <a:bodyPr>
            <a:normAutofit fontScale="85000" lnSpcReduction="20000"/>
          </a:bodyPr>
          <a:lstStyle/>
          <a:p>
            <a:endParaRPr lang="en-IN"/>
          </a:p>
        </p:txBody>
      </p:sp>
      <p:sp>
        <p:nvSpPr>
          <p:cNvPr id="5" name="Text Placeholder 4">
            <a:extLst>
              <a:ext uri="{FF2B5EF4-FFF2-40B4-BE49-F238E27FC236}">
                <a16:creationId xmlns:a16="http://schemas.microsoft.com/office/drawing/2014/main" id="{1527BD0C-579E-4591-A82E-41CC0010216C}"/>
              </a:ext>
            </a:extLst>
          </p:cNvPr>
          <p:cNvSpPr>
            <a:spLocks noGrp="1"/>
          </p:cNvSpPr>
          <p:nvPr>
            <p:ph type="body" sz="quarter" idx="3"/>
          </p:nvPr>
        </p:nvSpPr>
        <p:spPr/>
        <p:txBody>
          <a:bodyPr/>
          <a:lstStyle/>
          <a:p>
            <a:r>
              <a:rPr lang="en-IN" dirty="0">
                <a:highlight>
                  <a:srgbClr val="C0C0C0"/>
                </a:highlight>
              </a:rPr>
              <a:t>insights</a:t>
            </a:r>
          </a:p>
        </p:txBody>
      </p:sp>
      <p:sp>
        <p:nvSpPr>
          <p:cNvPr id="6" name="Content Placeholder 5">
            <a:extLst>
              <a:ext uri="{FF2B5EF4-FFF2-40B4-BE49-F238E27FC236}">
                <a16:creationId xmlns:a16="http://schemas.microsoft.com/office/drawing/2014/main" id="{4CF082E3-FC28-4356-A002-E6BF982E286B}"/>
              </a:ext>
            </a:extLst>
          </p:cNvPr>
          <p:cNvSpPr>
            <a:spLocks noGrp="1"/>
          </p:cNvSpPr>
          <p:nvPr>
            <p:ph sz="quarter" idx="4"/>
          </p:nvPr>
        </p:nvSpPr>
        <p:spPr/>
        <p:txBody>
          <a:bodyPr>
            <a:normAutofit fontScale="85000" lnSpcReduction="20000"/>
          </a:bodyPr>
          <a:lstStyle/>
          <a:p>
            <a:r>
              <a:rPr lang="en-IN" b="0" i="0" dirty="0">
                <a:effectLst/>
                <a:latin typeface="Calibri" panose="020F0502020204030204" pitchFamily="34" charset="0"/>
                <a:cs typeface="Calibri" panose="020F0502020204030204" pitchFamily="34" charset="0"/>
              </a:rPr>
              <a:t>Sports/exercise is the most common consumption situation for energy drinks, with 4494 respondents choosing it. Studying/working late is the second most common situation with 3231 respondents. Social outings/parties, other activities, and driving/commuting have significantly lower consumption counts.</a:t>
            </a:r>
            <a:endParaRPr lang="en-IN" dirty="0">
              <a:latin typeface="Calibri" panose="020F0502020204030204" pitchFamily="34" charset="0"/>
              <a:cs typeface="Calibri" panose="020F0502020204030204" pitchFamily="34" charset="0"/>
            </a:endParaRPr>
          </a:p>
        </p:txBody>
      </p:sp>
      <p:pic>
        <p:nvPicPr>
          <p:cNvPr id="8" name="Picture 7">
            <a:extLst>
              <a:ext uri="{FF2B5EF4-FFF2-40B4-BE49-F238E27FC236}">
                <a16:creationId xmlns:a16="http://schemas.microsoft.com/office/drawing/2014/main" id="{B31B7308-7E84-4D11-BCFA-7BCB6D8B5A1D}"/>
              </a:ext>
            </a:extLst>
          </p:cNvPr>
          <p:cNvPicPr>
            <a:picLocks noChangeAspect="1"/>
          </p:cNvPicPr>
          <p:nvPr/>
        </p:nvPicPr>
        <p:blipFill>
          <a:blip r:embed="rId4"/>
          <a:stretch>
            <a:fillRect/>
          </a:stretch>
        </p:blipFill>
        <p:spPr>
          <a:xfrm>
            <a:off x="1141409" y="3073395"/>
            <a:ext cx="4878391" cy="2717801"/>
          </a:xfrm>
          <a:prstGeom prst="rect">
            <a:avLst/>
          </a:prstGeom>
        </p:spPr>
      </p:pic>
      <p:pic>
        <p:nvPicPr>
          <p:cNvPr id="7" name="Audio 6">
            <a:hlinkClick r:id="" action="ppaction://media"/>
            <a:extLst>
              <a:ext uri="{FF2B5EF4-FFF2-40B4-BE49-F238E27FC236}">
                <a16:creationId xmlns:a16="http://schemas.microsoft.com/office/drawing/2014/main" id="{416EEC13-FEEF-40FF-A4F9-2777FA2005C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1153307708"/>
      </p:ext>
    </p:extLst>
  </p:cSld>
  <p:clrMapOvr>
    <a:masterClrMapping/>
  </p:clrMapOvr>
  <mc:AlternateContent xmlns:mc="http://schemas.openxmlformats.org/markup-compatibility/2006" xmlns:p14="http://schemas.microsoft.com/office/powerpoint/2010/main">
    <mc:Choice Requires="p14">
      <p:transition spd="slow" p14:dur="2000" advTm="13783"/>
    </mc:Choice>
    <mc:Fallback xmlns="">
      <p:transition spd="slow" advTm="1378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28A4C7-63A6-4E98-BF36-158267603B38}"/>
              </a:ext>
            </a:extLst>
          </p:cNvPr>
          <p:cNvSpPr>
            <a:spLocks noGrp="1"/>
          </p:cNvSpPr>
          <p:nvPr>
            <p:ph type="title"/>
          </p:nvPr>
        </p:nvSpPr>
        <p:spPr/>
        <p:txBody>
          <a:bodyPr>
            <a:normAutofit/>
          </a:bodyPr>
          <a:lstStyle/>
          <a:p>
            <a:r>
              <a:rPr lang="en-IN" sz="2400" cap="none" dirty="0"/>
              <a:t>C. What factors influence respondents' purchase decisions, such as price range and limited edition packaging?</a:t>
            </a:r>
          </a:p>
        </p:txBody>
      </p:sp>
      <p:sp>
        <p:nvSpPr>
          <p:cNvPr id="7" name="Content Placeholder 6">
            <a:extLst>
              <a:ext uri="{FF2B5EF4-FFF2-40B4-BE49-F238E27FC236}">
                <a16:creationId xmlns:a16="http://schemas.microsoft.com/office/drawing/2014/main" id="{32937F2F-3E10-4A30-879A-E2373DFE04A5}"/>
              </a:ext>
            </a:extLst>
          </p:cNvPr>
          <p:cNvSpPr>
            <a:spLocks noGrp="1"/>
          </p:cNvSpPr>
          <p:nvPr>
            <p:ph sz="half" idx="1"/>
          </p:nvPr>
        </p:nvSpPr>
        <p:spPr/>
        <p:txBody>
          <a:bodyPr/>
          <a:lstStyle/>
          <a:p>
            <a:r>
              <a:rPr lang="en-IN" dirty="0"/>
              <a:t>SQL Query to </a:t>
            </a:r>
            <a:r>
              <a:rPr lang="en-IN" dirty="0" err="1"/>
              <a:t>Analyze</a:t>
            </a:r>
            <a:r>
              <a:rPr lang="en-IN" dirty="0"/>
              <a:t> Preferred Price Range</a:t>
            </a:r>
          </a:p>
        </p:txBody>
      </p:sp>
      <p:sp>
        <p:nvSpPr>
          <p:cNvPr id="8" name="Content Placeholder 7">
            <a:extLst>
              <a:ext uri="{FF2B5EF4-FFF2-40B4-BE49-F238E27FC236}">
                <a16:creationId xmlns:a16="http://schemas.microsoft.com/office/drawing/2014/main" id="{589C1395-D2F1-4142-B897-1D376AE4716D}"/>
              </a:ext>
            </a:extLst>
          </p:cNvPr>
          <p:cNvSpPr>
            <a:spLocks noGrp="1"/>
          </p:cNvSpPr>
          <p:nvPr>
            <p:ph sz="half" idx="2"/>
          </p:nvPr>
        </p:nvSpPr>
        <p:spPr/>
        <p:txBody>
          <a:bodyPr/>
          <a:lstStyle/>
          <a:p>
            <a:r>
              <a:rPr lang="en-IN" dirty="0"/>
              <a:t>output</a:t>
            </a:r>
          </a:p>
        </p:txBody>
      </p:sp>
      <p:pic>
        <p:nvPicPr>
          <p:cNvPr id="10" name="Picture 9">
            <a:extLst>
              <a:ext uri="{FF2B5EF4-FFF2-40B4-BE49-F238E27FC236}">
                <a16:creationId xmlns:a16="http://schemas.microsoft.com/office/drawing/2014/main" id="{F37C8D73-CD74-40C9-8B91-9A6C12777395}"/>
              </a:ext>
            </a:extLst>
          </p:cNvPr>
          <p:cNvPicPr>
            <a:picLocks noChangeAspect="1"/>
          </p:cNvPicPr>
          <p:nvPr/>
        </p:nvPicPr>
        <p:blipFill>
          <a:blip r:embed="rId4"/>
          <a:stretch>
            <a:fillRect/>
          </a:stretch>
        </p:blipFill>
        <p:spPr>
          <a:xfrm>
            <a:off x="1265100" y="3177184"/>
            <a:ext cx="4453529" cy="2614016"/>
          </a:xfrm>
          <a:prstGeom prst="rect">
            <a:avLst/>
          </a:prstGeom>
        </p:spPr>
      </p:pic>
      <p:pic>
        <p:nvPicPr>
          <p:cNvPr id="12" name="Picture 11">
            <a:extLst>
              <a:ext uri="{FF2B5EF4-FFF2-40B4-BE49-F238E27FC236}">
                <a16:creationId xmlns:a16="http://schemas.microsoft.com/office/drawing/2014/main" id="{F74498BB-40C6-4B57-9439-4643942FDA90}"/>
              </a:ext>
            </a:extLst>
          </p:cNvPr>
          <p:cNvPicPr>
            <a:picLocks noChangeAspect="1"/>
          </p:cNvPicPr>
          <p:nvPr/>
        </p:nvPicPr>
        <p:blipFill>
          <a:blip r:embed="rId5"/>
          <a:stretch>
            <a:fillRect/>
          </a:stretch>
        </p:blipFill>
        <p:spPr>
          <a:xfrm>
            <a:off x="6172200" y="3177184"/>
            <a:ext cx="3189181" cy="2525728"/>
          </a:xfrm>
          <a:prstGeom prst="rect">
            <a:avLst/>
          </a:prstGeom>
        </p:spPr>
      </p:pic>
      <p:pic>
        <p:nvPicPr>
          <p:cNvPr id="4" name="Audio 3">
            <a:hlinkClick r:id="" action="ppaction://media"/>
            <a:extLst>
              <a:ext uri="{FF2B5EF4-FFF2-40B4-BE49-F238E27FC236}">
                <a16:creationId xmlns:a16="http://schemas.microsoft.com/office/drawing/2014/main" id="{88EFCB2F-F842-4DE2-A420-E4C65DD5833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673583079"/>
      </p:ext>
    </p:extLst>
  </p:cSld>
  <p:clrMapOvr>
    <a:masterClrMapping/>
  </p:clrMapOvr>
  <mc:AlternateContent xmlns:mc="http://schemas.openxmlformats.org/markup-compatibility/2006" xmlns:p14="http://schemas.microsoft.com/office/powerpoint/2010/main">
    <mc:Choice Requires="p14">
      <p:transition spd="slow" p14:dur="2000" advTm="17994"/>
    </mc:Choice>
    <mc:Fallback xmlns="">
      <p:transition spd="slow" advTm="1799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D622A1-F181-405F-BACE-13F3EB2F0AB1}"/>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6413142D-B787-47B9-9FE0-191BE67FF9AD}"/>
              </a:ext>
            </a:extLst>
          </p:cNvPr>
          <p:cNvSpPr>
            <a:spLocks noGrp="1"/>
          </p:cNvSpPr>
          <p:nvPr>
            <p:ph sz="half" idx="1"/>
          </p:nvPr>
        </p:nvSpPr>
        <p:spPr/>
        <p:txBody>
          <a:bodyPr/>
          <a:lstStyle/>
          <a:p>
            <a:r>
              <a:rPr lang="en-IN" dirty="0"/>
              <a:t>SQL query for the Influence of Limited Edition Packaging</a:t>
            </a:r>
          </a:p>
          <a:p>
            <a:endParaRPr lang="en-IN" dirty="0"/>
          </a:p>
        </p:txBody>
      </p:sp>
      <p:sp>
        <p:nvSpPr>
          <p:cNvPr id="4" name="Content Placeholder 3">
            <a:extLst>
              <a:ext uri="{FF2B5EF4-FFF2-40B4-BE49-F238E27FC236}">
                <a16:creationId xmlns:a16="http://schemas.microsoft.com/office/drawing/2014/main" id="{D58C5FBD-8050-429E-A91E-07060D2887DC}"/>
              </a:ext>
            </a:extLst>
          </p:cNvPr>
          <p:cNvSpPr>
            <a:spLocks noGrp="1"/>
          </p:cNvSpPr>
          <p:nvPr>
            <p:ph sz="half" idx="2"/>
          </p:nvPr>
        </p:nvSpPr>
        <p:spPr/>
        <p:txBody>
          <a:bodyPr/>
          <a:lstStyle/>
          <a:p>
            <a:r>
              <a:rPr lang="en-IN" dirty="0"/>
              <a:t>Output</a:t>
            </a:r>
          </a:p>
          <a:p>
            <a:endParaRPr lang="en-IN" dirty="0"/>
          </a:p>
        </p:txBody>
      </p:sp>
      <p:pic>
        <p:nvPicPr>
          <p:cNvPr id="6" name="Picture 5">
            <a:extLst>
              <a:ext uri="{FF2B5EF4-FFF2-40B4-BE49-F238E27FC236}">
                <a16:creationId xmlns:a16="http://schemas.microsoft.com/office/drawing/2014/main" id="{0F68105F-1E99-4D4B-A1A1-131A5406D174}"/>
              </a:ext>
            </a:extLst>
          </p:cNvPr>
          <p:cNvPicPr>
            <a:picLocks noChangeAspect="1"/>
          </p:cNvPicPr>
          <p:nvPr/>
        </p:nvPicPr>
        <p:blipFill>
          <a:blip r:embed="rId2"/>
          <a:stretch>
            <a:fillRect/>
          </a:stretch>
        </p:blipFill>
        <p:spPr>
          <a:xfrm>
            <a:off x="1282215" y="3279190"/>
            <a:ext cx="4146128" cy="2512010"/>
          </a:xfrm>
          <a:prstGeom prst="rect">
            <a:avLst/>
          </a:prstGeom>
        </p:spPr>
      </p:pic>
      <p:pic>
        <p:nvPicPr>
          <p:cNvPr id="8" name="Picture 7">
            <a:extLst>
              <a:ext uri="{FF2B5EF4-FFF2-40B4-BE49-F238E27FC236}">
                <a16:creationId xmlns:a16="http://schemas.microsoft.com/office/drawing/2014/main" id="{EA749967-5B3B-4ED7-BD93-A78884BB9C45}"/>
              </a:ext>
            </a:extLst>
          </p:cNvPr>
          <p:cNvPicPr>
            <a:picLocks noChangeAspect="1"/>
          </p:cNvPicPr>
          <p:nvPr/>
        </p:nvPicPr>
        <p:blipFill>
          <a:blip r:embed="rId3"/>
          <a:stretch>
            <a:fillRect/>
          </a:stretch>
        </p:blipFill>
        <p:spPr>
          <a:xfrm>
            <a:off x="6094412" y="3239184"/>
            <a:ext cx="3267302" cy="2552016"/>
          </a:xfrm>
          <a:prstGeom prst="rect">
            <a:avLst/>
          </a:prstGeom>
        </p:spPr>
      </p:pic>
    </p:spTree>
    <p:extLst>
      <p:ext uri="{BB962C8B-B14F-4D97-AF65-F5344CB8AC3E}">
        <p14:creationId xmlns:p14="http://schemas.microsoft.com/office/powerpoint/2010/main" val="298142541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82F9E-A5CD-42E2-B4D4-C4022A084E80}"/>
              </a:ext>
            </a:extLst>
          </p:cNvPr>
          <p:cNvSpPr>
            <a:spLocks noGrp="1"/>
          </p:cNvSpPr>
          <p:nvPr>
            <p:ph type="title"/>
          </p:nvPr>
        </p:nvSpPr>
        <p:spPr/>
        <p:txBody>
          <a:bodyPr>
            <a:normAutofit/>
          </a:bodyPr>
          <a:lstStyle/>
          <a:p>
            <a:r>
              <a:rPr lang="en-IN" sz="2400" cap="none" dirty="0">
                <a:latin typeface="Calibri" panose="020F0502020204030204" pitchFamily="34" charset="0"/>
                <a:cs typeface="Calibri" panose="020F0502020204030204" pitchFamily="34" charset="0"/>
              </a:rPr>
              <a:t>7. Product development</a:t>
            </a:r>
            <a:br>
              <a:rPr lang="en-IN" sz="2400" cap="none" dirty="0">
                <a:latin typeface="Calibri" panose="020F0502020204030204" pitchFamily="34" charset="0"/>
                <a:cs typeface="Calibri" panose="020F0502020204030204" pitchFamily="34" charset="0"/>
              </a:rPr>
            </a:br>
            <a:r>
              <a:rPr lang="en-IN" sz="2400" cap="none" dirty="0">
                <a:latin typeface="Calibri" panose="020F0502020204030204" pitchFamily="34" charset="0"/>
                <a:cs typeface="Calibri" panose="020F0502020204030204" pitchFamily="34" charset="0"/>
              </a:rPr>
              <a:t> a. Which area of business should we focus more on our product development? (Branding/taste/availability)</a:t>
            </a:r>
          </a:p>
        </p:txBody>
      </p:sp>
      <p:sp>
        <p:nvSpPr>
          <p:cNvPr id="3" name="Text Placeholder 2">
            <a:extLst>
              <a:ext uri="{FF2B5EF4-FFF2-40B4-BE49-F238E27FC236}">
                <a16:creationId xmlns:a16="http://schemas.microsoft.com/office/drawing/2014/main" id="{00E133EE-605B-4C84-A325-3DA1625CF82F}"/>
              </a:ext>
            </a:extLst>
          </p:cNvPr>
          <p:cNvSpPr>
            <a:spLocks noGrp="1"/>
          </p:cNvSpPr>
          <p:nvPr>
            <p:ph type="body" idx="1"/>
          </p:nvPr>
        </p:nvSpPr>
        <p:spPr/>
        <p:txBody>
          <a:bodyPr/>
          <a:lstStyle/>
          <a:p>
            <a:r>
              <a:rPr lang="en-IN" dirty="0"/>
              <a:t>Brand analysis</a:t>
            </a:r>
          </a:p>
        </p:txBody>
      </p:sp>
      <p:pic>
        <p:nvPicPr>
          <p:cNvPr id="8" name="Content Placeholder 7">
            <a:extLst>
              <a:ext uri="{FF2B5EF4-FFF2-40B4-BE49-F238E27FC236}">
                <a16:creationId xmlns:a16="http://schemas.microsoft.com/office/drawing/2014/main" id="{5188FAB4-CE1B-442E-9E71-BEAC00FA609D}"/>
              </a:ext>
            </a:extLst>
          </p:cNvPr>
          <p:cNvPicPr>
            <a:picLocks noGrp="1" noChangeAspect="1"/>
          </p:cNvPicPr>
          <p:nvPr>
            <p:ph sz="half" idx="2"/>
          </p:nvPr>
        </p:nvPicPr>
        <p:blipFill>
          <a:blip r:embed="rId4"/>
          <a:stretch>
            <a:fillRect/>
          </a:stretch>
        </p:blipFill>
        <p:spPr>
          <a:xfrm>
            <a:off x="1141411" y="3429000"/>
            <a:ext cx="4505954" cy="2115457"/>
          </a:xfrm>
        </p:spPr>
      </p:pic>
      <p:sp>
        <p:nvSpPr>
          <p:cNvPr id="5" name="Text Placeholder 4">
            <a:extLst>
              <a:ext uri="{FF2B5EF4-FFF2-40B4-BE49-F238E27FC236}">
                <a16:creationId xmlns:a16="http://schemas.microsoft.com/office/drawing/2014/main" id="{4F6675F0-AE0D-41E8-9938-027047E5EACC}"/>
              </a:ext>
            </a:extLst>
          </p:cNvPr>
          <p:cNvSpPr>
            <a:spLocks noGrp="1"/>
          </p:cNvSpPr>
          <p:nvPr>
            <p:ph type="body" sz="quarter" idx="3"/>
          </p:nvPr>
        </p:nvSpPr>
        <p:spPr/>
        <p:txBody>
          <a:bodyPr/>
          <a:lstStyle/>
          <a:p>
            <a:r>
              <a:rPr lang="en-IN" dirty="0"/>
              <a:t>OUTPUT</a:t>
            </a:r>
          </a:p>
        </p:txBody>
      </p:sp>
      <p:sp>
        <p:nvSpPr>
          <p:cNvPr id="6" name="Content Placeholder 5">
            <a:extLst>
              <a:ext uri="{FF2B5EF4-FFF2-40B4-BE49-F238E27FC236}">
                <a16:creationId xmlns:a16="http://schemas.microsoft.com/office/drawing/2014/main" id="{EE37B90B-8C27-4AB3-BE90-D1FBCB7F3931}"/>
              </a:ext>
            </a:extLst>
          </p:cNvPr>
          <p:cNvSpPr>
            <a:spLocks noGrp="1"/>
          </p:cNvSpPr>
          <p:nvPr>
            <p:ph sz="quarter" idx="4"/>
          </p:nvPr>
        </p:nvSpPr>
        <p:spPr/>
        <p:txBody>
          <a:bodyPr/>
          <a:lstStyle/>
          <a:p>
            <a:endParaRPr lang="en-IN"/>
          </a:p>
        </p:txBody>
      </p:sp>
      <p:pic>
        <p:nvPicPr>
          <p:cNvPr id="10" name="Picture 9">
            <a:extLst>
              <a:ext uri="{FF2B5EF4-FFF2-40B4-BE49-F238E27FC236}">
                <a16:creationId xmlns:a16="http://schemas.microsoft.com/office/drawing/2014/main" id="{E681B58B-A19D-4CCD-91AB-585FA41E3F9F}"/>
              </a:ext>
            </a:extLst>
          </p:cNvPr>
          <p:cNvPicPr>
            <a:picLocks noChangeAspect="1"/>
          </p:cNvPicPr>
          <p:nvPr/>
        </p:nvPicPr>
        <p:blipFill>
          <a:blip r:embed="rId5"/>
          <a:stretch>
            <a:fillRect/>
          </a:stretch>
        </p:blipFill>
        <p:spPr>
          <a:xfrm>
            <a:off x="6172200" y="3268548"/>
            <a:ext cx="2652486" cy="2392023"/>
          </a:xfrm>
          <a:prstGeom prst="rect">
            <a:avLst/>
          </a:prstGeom>
        </p:spPr>
      </p:pic>
      <p:pic>
        <p:nvPicPr>
          <p:cNvPr id="4" name="Audio 3">
            <a:hlinkClick r:id="" action="ppaction://media"/>
            <a:extLst>
              <a:ext uri="{FF2B5EF4-FFF2-40B4-BE49-F238E27FC236}">
                <a16:creationId xmlns:a16="http://schemas.microsoft.com/office/drawing/2014/main" id="{CBD2C333-A433-49AB-932D-9A372E0AAEF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313301753"/>
      </p:ext>
    </p:extLst>
  </p:cSld>
  <p:clrMapOvr>
    <a:masterClrMapping/>
  </p:clrMapOvr>
  <mc:AlternateContent xmlns:mc="http://schemas.openxmlformats.org/markup-compatibility/2006" xmlns:p14="http://schemas.microsoft.com/office/powerpoint/2010/main">
    <mc:Choice Requires="p14">
      <p:transition spd="slow" p14:dur="2000" advTm="21118"/>
    </mc:Choice>
    <mc:Fallback xmlns="">
      <p:transition spd="slow" advTm="2111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AA29F1-8D67-43EE-BE6E-AFB54587D06A}"/>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FD96D85F-825D-4FC9-BE54-C5CF50F1A2DC}"/>
              </a:ext>
            </a:extLst>
          </p:cNvPr>
          <p:cNvSpPr>
            <a:spLocks noGrp="1"/>
          </p:cNvSpPr>
          <p:nvPr>
            <p:ph type="body" idx="1"/>
          </p:nvPr>
        </p:nvSpPr>
        <p:spPr/>
        <p:txBody>
          <a:bodyPr/>
          <a:lstStyle/>
          <a:p>
            <a:r>
              <a:rPr lang="en-IN" dirty="0"/>
              <a:t>Taste Experience Analysis</a:t>
            </a:r>
          </a:p>
        </p:txBody>
      </p:sp>
      <p:sp>
        <p:nvSpPr>
          <p:cNvPr id="4" name="Content Placeholder 3">
            <a:extLst>
              <a:ext uri="{FF2B5EF4-FFF2-40B4-BE49-F238E27FC236}">
                <a16:creationId xmlns:a16="http://schemas.microsoft.com/office/drawing/2014/main" id="{A38506C6-9508-416C-AF8F-E98BF80AEEFD}"/>
              </a:ext>
            </a:extLst>
          </p:cNvPr>
          <p:cNvSpPr>
            <a:spLocks noGrp="1"/>
          </p:cNvSpPr>
          <p:nvPr>
            <p:ph sz="half" idx="2"/>
          </p:nvPr>
        </p:nvSpPr>
        <p:spPr/>
        <p:txBody>
          <a:bodyPr/>
          <a:lstStyle/>
          <a:p>
            <a:endParaRPr lang="en-IN"/>
          </a:p>
        </p:txBody>
      </p:sp>
      <p:sp>
        <p:nvSpPr>
          <p:cNvPr id="5" name="Text Placeholder 4">
            <a:extLst>
              <a:ext uri="{FF2B5EF4-FFF2-40B4-BE49-F238E27FC236}">
                <a16:creationId xmlns:a16="http://schemas.microsoft.com/office/drawing/2014/main" id="{1D30854A-E30D-4556-A16E-3F9B8F053CA2}"/>
              </a:ext>
            </a:extLst>
          </p:cNvPr>
          <p:cNvSpPr>
            <a:spLocks noGrp="1"/>
          </p:cNvSpPr>
          <p:nvPr>
            <p:ph type="body" sz="quarter" idx="3"/>
          </p:nvPr>
        </p:nvSpPr>
        <p:spPr/>
        <p:txBody>
          <a:bodyPr/>
          <a:lstStyle/>
          <a:p>
            <a:r>
              <a:rPr lang="en-IN" dirty="0"/>
              <a:t>OUTPUT</a:t>
            </a:r>
          </a:p>
        </p:txBody>
      </p:sp>
      <p:sp>
        <p:nvSpPr>
          <p:cNvPr id="6" name="Content Placeholder 5">
            <a:extLst>
              <a:ext uri="{FF2B5EF4-FFF2-40B4-BE49-F238E27FC236}">
                <a16:creationId xmlns:a16="http://schemas.microsoft.com/office/drawing/2014/main" id="{CF8E9CD0-0328-4C06-94A5-D299F082675D}"/>
              </a:ext>
            </a:extLst>
          </p:cNvPr>
          <p:cNvSpPr>
            <a:spLocks noGrp="1"/>
          </p:cNvSpPr>
          <p:nvPr>
            <p:ph sz="quarter" idx="4"/>
          </p:nvPr>
        </p:nvSpPr>
        <p:spPr/>
        <p:txBody>
          <a:bodyPr/>
          <a:lstStyle/>
          <a:p>
            <a:endParaRPr lang="en-IN"/>
          </a:p>
        </p:txBody>
      </p:sp>
      <p:pic>
        <p:nvPicPr>
          <p:cNvPr id="8" name="Picture 7">
            <a:extLst>
              <a:ext uri="{FF2B5EF4-FFF2-40B4-BE49-F238E27FC236}">
                <a16:creationId xmlns:a16="http://schemas.microsoft.com/office/drawing/2014/main" id="{89173A25-8FE4-469E-9B5B-02C37212CD95}"/>
              </a:ext>
            </a:extLst>
          </p:cNvPr>
          <p:cNvPicPr>
            <a:picLocks noChangeAspect="1"/>
          </p:cNvPicPr>
          <p:nvPr/>
        </p:nvPicPr>
        <p:blipFill>
          <a:blip r:embed="rId4"/>
          <a:stretch>
            <a:fillRect/>
          </a:stretch>
        </p:blipFill>
        <p:spPr>
          <a:xfrm>
            <a:off x="1141409" y="3225797"/>
            <a:ext cx="4878391" cy="2565401"/>
          </a:xfrm>
          <a:prstGeom prst="rect">
            <a:avLst/>
          </a:prstGeom>
        </p:spPr>
      </p:pic>
      <p:pic>
        <p:nvPicPr>
          <p:cNvPr id="10" name="Picture 9">
            <a:extLst>
              <a:ext uri="{FF2B5EF4-FFF2-40B4-BE49-F238E27FC236}">
                <a16:creationId xmlns:a16="http://schemas.microsoft.com/office/drawing/2014/main" id="{EC2970F6-A72A-4ABA-9F0A-027FEBB60FD2}"/>
              </a:ext>
            </a:extLst>
          </p:cNvPr>
          <p:cNvPicPr>
            <a:picLocks noChangeAspect="1"/>
          </p:cNvPicPr>
          <p:nvPr/>
        </p:nvPicPr>
        <p:blipFill>
          <a:blip r:embed="rId5"/>
          <a:stretch>
            <a:fillRect/>
          </a:stretch>
        </p:blipFill>
        <p:spPr>
          <a:xfrm>
            <a:off x="6375406" y="3225795"/>
            <a:ext cx="2884716" cy="2565403"/>
          </a:xfrm>
          <a:prstGeom prst="rect">
            <a:avLst/>
          </a:prstGeom>
        </p:spPr>
      </p:pic>
      <p:pic>
        <p:nvPicPr>
          <p:cNvPr id="7" name="Audio 6">
            <a:hlinkClick r:id="" action="ppaction://media"/>
            <a:extLst>
              <a:ext uri="{FF2B5EF4-FFF2-40B4-BE49-F238E27FC236}">
                <a16:creationId xmlns:a16="http://schemas.microsoft.com/office/drawing/2014/main" id="{7E1B56E2-AAC6-4EF5-948C-E31DB13D4A2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470714622"/>
      </p:ext>
    </p:extLst>
  </p:cSld>
  <p:clrMapOvr>
    <a:masterClrMapping/>
  </p:clrMapOvr>
  <mc:AlternateContent xmlns:mc="http://schemas.openxmlformats.org/markup-compatibility/2006" xmlns:p14="http://schemas.microsoft.com/office/powerpoint/2010/main">
    <mc:Choice Requires="p14">
      <p:transition spd="slow" p14:dur="2000" advTm="9576"/>
    </mc:Choice>
    <mc:Fallback xmlns="">
      <p:transition spd="slow" advTm="95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7CC806-B1C7-4308-B72A-EA977D361F1E}"/>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D7B20AEF-6076-47E7-8D71-B743B6A2A0E5}"/>
              </a:ext>
            </a:extLst>
          </p:cNvPr>
          <p:cNvSpPr>
            <a:spLocks noGrp="1"/>
          </p:cNvSpPr>
          <p:nvPr>
            <p:ph type="body" idx="1"/>
          </p:nvPr>
        </p:nvSpPr>
        <p:spPr/>
        <p:txBody>
          <a:bodyPr/>
          <a:lstStyle/>
          <a:p>
            <a:r>
              <a:rPr lang="en-IN" dirty="0"/>
              <a:t>Availability Issue Analysis</a:t>
            </a:r>
          </a:p>
        </p:txBody>
      </p:sp>
      <p:sp>
        <p:nvSpPr>
          <p:cNvPr id="4" name="Content Placeholder 3">
            <a:extLst>
              <a:ext uri="{FF2B5EF4-FFF2-40B4-BE49-F238E27FC236}">
                <a16:creationId xmlns:a16="http://schemas.microsoft.com/office/drawing/2014/main" id="{FCFE9342-5023-462A-B66C-627301F8D6F9}"/>
              </a:ext>
            </a:extLst>
          </p:cNvPr>
          <p:cNvSpPr>
            <a:spLocks noGrp="1"/>
          </p:cNvSpPr>
          <p:nvPr>
            <p:ph sz="half" idx="2"/>
          </p:nvPr>
        </p:nvSpPr>
        <p:spPr/>
        <p:txBody>
          <a:bodyPr/>
          <a:lstStyle/>
          <a:p>
            <a:endParaRPr lang="en-IN"/>
          </a:p>
        </p:txBody>
      </p:sp>
      <p:sp>
        <p:nvSpPr>
          <p:cNvPr id="5" name="Text Placeholder 4">
            <a:extLst>
              <a:ext uri="{FF2B5EF4-FFF2-40B4-BE49-F238E27FC236}">
                <a16:creationId xmlns:a16="http://schemas.microsoft.com/office/drawing/2014/main" id="{FF80A878-15FD-4B6F-9CEE-A30B61D7DFBC}"/>
              </a:ext>
            </a:extLst>
          </p:cNvPr>
          <p:cNvSpPr>
            <a:spLocks noGrp="1"/>
          </p:cNvSpPr>
          <p:nvPr>
            <p:ph type="body" sz="quarter" idx="3"/>
          </p:nvPr>
        </p:nvSpPr>
        <p:spPr/>
        <p:txBody>
          <a:bodyPr/>
          <a:lstStyle/>
          <a:p>
            <a:r>
              <a:rPr lang="en-IN" dirty="0"/>
              <a:t>OUTPUT</a:t>
            </a:r>
          </a:p>
        </p:txBody>
      </p:sp>
      <p:sp>
        <p:nvSpPr>
          <p:cNvPr id="6" name="Content Placeholder 5">
            <a:extLst>
              <a:ext uri="{FF2B5EF4-FFF2-40B4-BE49-F238E27FC236}">
                <a16:creationId xmlns:a16="http://schemas.microsoft.com/office/drawing/2014/main" id="{0E5819D9-83D7-4BD4-878C-A4729C13192E}"/>
              </a:ext>
            </a:extLst>
          </p:cNvPr>
          <p:cNvSpPr>
            <a:spLocks noGrp="1"/>
          </p:cNvSpPr>
          <p:nvPr>
            <p:ph sz="quarter" idx="4"/>
          </p:nvPr>
        </p:nvSpPr>
        <p:spPr/>
        <p:txBody>
          <a:bodyPr/>
          <a:lstStyle/>
          <a:p>
            <a:endParaRPr lang="en-IN"/>
          </a:p>
        </p:txBody>
      </p:sp>
      <p:pic>
        <p:nvPicPr>
          <p:cNvPr id="8" name="Picture 7">
            <a:extLst>
              <a:ext uri="{FF2B5EF4-FFF2-40B4-BE49-F238E27FC236}">
                <a16:creationId xmlns:a16="http://schemas.microsoft.com/office/drawing/2014/main" id="{ECD4E90E-539C-4608-B569-D7B6D7BE365F}"/>
              </a:ext>
            </a:extLst>
          </p:cNvPr>
          <p:cNvPicPr>
            <a:picLocks noChangeAspect="1"/>
          </p:cNvPicPr>
          <p:nvPr/>
        </p:nvPicPr>
        <p:blipFill>
          <a:blip r:embed="rId4"/>
          <a:stretch>
            <a:fillRect/>
          </a:stretch>
        </p:blipFill>
        <p:spPr>
          <a:xfrm>
            <a:off x="1141409" y="3289778"/>
            <a:ext cx="4878391" cy="2501420"/>
          </a:xfrm>
          <a:prstGeom prst="rect">
            <a:avLst/>
          </a:prstGeom>
        </p:spPr>
      </p:pic>
      <p:pic>
        <p:nvPicPr>
          <p:cNvPr id="10" name="Picture 9">
            <a:extLst>
              <a:ext uri="{FF2B5EF4-FFF2-40B4-BE49-F238E27FC236}">
                <a16:creationId xmlns:a16="http://schemas.microsoft.com/office/drawing/2014/main" id="{94D2E165-03BD-4B25-8B2C-A0A9654A8D14}"/>
              </a:ext>
            </a:extLst>
          </p:cNvPr>
          <p:cNvPicPr>
            <a:picLocks noChangeAspect="1"/>
          </p:cNvPicPr>
          <p:nvPr/>
        </p:nvPicPr>
        <p:blipFill>
          <a:blip r:embed="rId5"/>
          <a:stretch>
            <a:fillRect/>
          </a:stretch>
        </p:blipFill>
        <p:spPr>
          <a:xfrm>
            <a:off x="6172197" y="3289778"/>
            <a:ext cx="3015345" cy="2501420"/>
          </a:xfrm>
          <a:prstGeom prst="rect">
            <a:avLst/>
          </a:prstGeom>
        </p:spPr>
      </p:pic>
      <p:pic>
        <p:nvPicPr>
          <p:cNvPr id="7" name="Audio 6">
            <a:hlinkClick r:id="" action="ppaction://media"/>
            <a:extLst>
              <a:ext uri="{FF2B5EF4-FFF2-40B4-BE49-F238E27FC236}">
                <a16:creationId xmlns:a16="http://schemas.microsoft.com/office/drawing/2014/main" id="{A24A8EE4-BE10-40B4-9899-A8DACD99655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1903601650"/>
      </p:ext>
    </p:extLst>
  </p:cSld>
  <p:clrMapOvr>
    <a:masterClrMapping/>
  </p:clrMapOvr>
  <mc:AlternateContent xmlns:mc="http://schemas.openxmlformats.org/markup-compatibility/2006" xmlns:p14="http://schemas.microsoft.com/office/powerpoint/2010/main">
    <mc:Choice Requires="p14">
      <p:transition spd="slow" p14:dur="2000" advTm="8909"/>
    </mc:Choice>
    <mc:Fallback xmlns="">
      <p:transition spd="slow" advTm="890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F516214-5E5D-4641-8770-7584D0EEDD3B}"/>
              </a:ext>
            </a:extLst>
          </p:cNvPr>
          <p:cNvSpPr>
            <a:spLocks noGrp="1"/>
          </p:cNvSpPr>
          <p:nvPr>
            <p:ph type="title"/>
          </p:nvPr>
        </p:nvSpPr>
        <p:spPr/>
        <p:txBody>
          <a:bodyPr/>
          <a:lstStyle/>
          <a:p>
            <a:r>
              <a:rPr lang="en-IN" dirty="0"/>
              <a:t>RESULT</a:t>
            </a:r>
          </a:p>
        </p:txBody>
      </p:sp>
      <p:sp>
        <p:nvSpPr>
          <p:cNvPr id="8" name="Content Placeholder 7">
            <a:extLst>
              <a:ext uri="{FF2B5EF4-FFF2-40B4-BE49-F238E27FC236}">
                <a16:creationId xmlns:a16="http://schemas.microsoft.com/office/drawing/2014/main" id="{43327AFD-0EF1-42C7-9414-899CBC564AEE}"/>
              </a:ext>
            </a:extLst>
          </p:cNvPr>
          <p:cNvSpPr>
            <a:spLocks noGrp="1"/>
          </p:cNvSpPr>
          <p:nvPr>
            <p:ph idx="1"/>
          </p:nvPr>
        </p:nvSpPr>
        <p:spPr/>
        <p:txBody>
          <a:bodyPr/>
          <a:lstStyle/>
          <a:p>
            <a:r>
              <a:rPr lang="en-IN" b="1" dirty="0"/>
              <a:t>Brand Perception Insight:</a:t>
            </a:r>
            <a:r>
              <a:rPr lang="en-IN" dirty="0"/>
              <a:t> Most respondents have a </a:t>
            </a:r>
            <a:r>
              <a:rPr lang="en-IN" b="1" dirty="0"/>
              <a:t>neutral or positive</a:t>
            </a:r>
            <a:r>
              <a:rPr lang="en-IN" dirty="0"/>
              <a:t> view of the brand, indicating room for stronger branding efforts.</a:t>
            </a:r>
          </a:p>
          <a:p>
            <a:r>
              <a:rPr lang="en-IN" b="1" dirty="0"/>
              <a:t>Taste Experience Insight:</a:t>
            </a:r>
            <a:r>
              <a:rPr lang="en-IN" dirty="0"/>
              <a:t> A </a:t>
            </a:r>
            <a:r>
              <a:rPr lang="en-IN" b="1" dirty="0"/>
              <a:t>majority rate the taste highly (3 or 4)</a:t>
            </a:r>
            <a:r>
              <a:rPr lang="en-IN" dirty="0"/>
              <a:t>, meaning taste is a strong point, but lower ratings suggest potential for improvement.</a:t>
            </a:r>
          </a:p>
          <a:p>
            <a:r>
              <a:rPr lang="en-IN" b="1" dirty="0"/>
              <a:t>Availability Issue Insight:</a:t>
            </a:r>
            <a:r>
              <a:rPr lang="en-IN" dirty="0"/>
              <a:t> The </a:t>
            </a:r>
            <a:r>
              <a:rPr lang="en-IN" b="1" dirty="0"/>
              <a:t>biggest barrier is health concerns in certain areas</a:t>
            </a:r>
            <a:r>
              <a:rPr lang="en-IN" dirty="0"/>
              <a:t>, so add more natural ingredients, reduce sugar content and add more flavours.</a:t>
            </a:r>
          </a:p>
        </p:txBody>
      </p:sp>
      <p:pic>
        <p:nvPicPr>
          <p:cNvPr id="5" name="Audio 4">
            <a:hlinkClick r:id="" action="ppaction://media"/>
            <a:extLst>
              <a:ext uri="{FF2B5EF4-FFF2-40B4-BE49-F238E27FC236}">
                <a16:creationId xmlns:a16="http://schemas.microsoft.com/office/drawing/2014/main" id="{DFC4B4A1-780B-40F9-B914-8AB03C2446D4}"/>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1480573194"/>
      </p:ext>
    </p:extLst>
  </p:cSld>
  <p:clrMapOvr>
    <a:masterClrMapping/>
  </p:clrMapOvr>
  <mc:AlternateContent xmlns:mc="http://schemas.openxmlformats.org/markup-compatibility/2006" xmlns:p14="http://schemas.microsoft.com/office/powerpoint/2010/main">
    <mc:Choice Requires="p14">
      <p:transition spd="slow" p14:dur="2000" advTm="38828"/>
    </mc:Choice>
    <mc:Fallback xmlns="">
      <p:transition spd="slow" advTm="3882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B3026C-60BB-4CCE-9B43-7C069616CDF6}"/>
              </a:ext>
            </a:extLst>
          </p:cNvPr>
          <p:cNvSpPr>
            <a:spLocks noGrp="1"/>
          </p:cNvSpPr>
          <p:nvPr>
            <p:ph type="title"/>
          </p:nvPr>
        </p:nvSpPr>
        <p:spPr/>
        <p:txBody>
          <a:bodyPr/>
          <a:lstStyle/>
          <a:p>
            <a:r>
              <a:rPr lang="en-IN" dirty="0"/>
              <a:t>Recommendations for </a:t>
            </a:r>
            <a:r>
              <a:rPr lang="en-IN" dirty="0" err="1"/>
              <a:t>CodeX</a:t>
            </a:r>
            <a:r>
              <a:rPr lang="en-IN" dirty="0"/>
              <a:t>:</a:t>
            </a:r>
          </a:p>
        </p:txBody>
      </p:sp>
      <p:sp>
        <p:nvSpPr>
          <p:cNvPr id="7" name="Content Placeholder 6">
            <a:extLst>
              <a:ext uri="{FF2B5EF4-FFF2-40B4-BE49-F238E27FC236}">
                <a16:creationId xmlns:a16="http://schemas.microsoft.com/office/drawing/2014/main" id="{E94A239F-C54D-4A20-8429-18164B5CF618}"/>
              </a:ext>
            </a:extLst>
          </p:cNvPr>
          <p:cNvSpPr>
            <a:spLocks noGrp="1"/>
          </p:cNvSpPr>
          <p:nvPr>
            <p:ph sz="half" idx="1"/>
          </p:nvPr>
        </p:nvSpPr>
        <p:spPr/>
        <p:txBody>
          <a:bodyPr>
            <a:normAutofit fontScale="92500"/>
          </a:bodyPr>
          <a:lstStyle/>
          <a:p>
            <a:r>
              <a:rPr lang="en-IN" dirty="0"/>
              <a:t> What immediate improvements can we bring to the product?</a:t>
            </a:r>
          </a:p>
        </p:txBody>
      </p:sp>
      <p:sp>
        <p:nvSpPr>
          <p:cNvPr id="8" name="Content Placeholder 7">
            <a:extLst>
              <a:ext uri="{FF2B5EF4-FFF2-40B4-BE49-F238E27FC236}">
                <a16:creationId xmlns:a16="http://schemas.microsoft.com/office/drawing/2014/main" id="{E76AEF19-0383-483A-82B7-A8EAF4AFC9CA}"/>
              </a:ext>
            </a:extLst>
          </p:cNvPr>
          <p:cNvSpPr>
            <a:spLocks noGrp="1"/>
          </p:cNvSpPr>
          <p:nvPr>
            <p:ph sz="half" idx="2"/>
          </p:nvPr>
        </p:nvSpPr>
        <p:spPr/>
        <p:txBody>
          <a:bodyPr>
            <a:normAutofit fontScale="92500"/>
          </a:bodyPr>
          <a:lstStyle/>
          <a:p>
            <a:pPr marL="0" indent="0">
              <a:buNone/>
            </a:pPr>
            <a:r>
              <a:rPr lang="en-IN" dirty="0"/>
              <a:t>Improve Availability</a:t>
            </a:r>
          </a:p>
          <a:p>
            <a:pPr marL="0" indent="0">
              <a:buNone/>
            </a:pPr>
            <a:r>
              <a:rPr lang="en-IN" dirty="0"/>
              <a:t>📌 Insight: If "Not available locally" is a major reason preventing trials, </a:t>
            </a:r>
            <a:r>
              <a:rPr lang="en-IN" dirty="0" err="1"/>
              <a:t>CodeX</a:t>
            </a:r>
            <a:r>
              <a:rPr lang="en-IN" dirty="0"/>
              <a:t> must strengthen distribution.</a:t>
            </a:r>
          </a:p>
          <a:p>
            <a:pPr marL="0" indent="0">
              <a:buNone/>
            </a:pPr>
            <a:r>
              <a:rPr lang="en-IN" dirty="0"/>
              <a:t>✅ Action: Expand presence in supermarkets, gyms, and online platforms where energy drinks are commonly purchased.</a:t>
            </a:r>
          </a:p>
        </p:txBody>
      </p:sp>
      <p:pic>
        <p:nvPicPr>
          <p:cNvPr id="3" name="Audio 2">
            <a:hlinkClick r:id="" action="ppaction://media"/>
            <a:extLst>
              <a:ext uri="{FF2B5EF4-FFF2-40B4-BE49-F238E27FC236}">
                <a16:creationId xmlns:a16="http://schemas.microsoft.com/office/drawing/2014/main" id="{8B0CAC79-2427-4528-8344-26DA6D6FA664}"/>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366500" y="6032500"/>
            <a:ext cx="609600" cy="609600"/>
          </a:xfrm>
          <a:prstGeom prst="rect">
            <a:avLst/>
          </a:prstGeom>
        </p:spPr>
      </p:pic>
      <p:pic>
        <p:nvPicPr>
          <p:cNvPr id="6" name="Picture 5">
            <a:extLst>
              <a:ext uri="{FF2B5EF4-FFF2-40B4-BE49-F238E27FC236}">
                <a16:creationId xmlns:a16="http://schemas.microsoft.com/office/drawing/2014/main" id="{4B40888C-04C2-4691-8447-2313B46C2911}"/>
              </a:ext>
            </a:extLst>
          </p:cNvPr>
          <p:cNvPicPr>
            <a:picLocks noChangeAspect="1"/>
          </p:cNvPicPr>
          <p:nvPr/>
        </p:nvPicPr>
        <p:blipFill>
          <a:blip r:embed="rId5"/>
          <a:stretch>
            <a:fillRect/>
          </a:stretch>
        </p:blipFill>
        <p:spPr>
          <a:xfrm>
            <a:off x="1141410" y="3432629"/>
            <a:ext cx="2414590" cy="1819529"/>
          </a:xfrm>
          <a:prstGeom prst="rect">
            <a:avLst/>
          </a:prstGeom>
        </p:spPr>
      </p:pic>
      <p:pic>
        <p:nvPicPr>
          <p:cNvPr id="10" name="Picture 9">
            <a:extLst>
              <a:ext uri="{FF2B5EF4-FFF2-40B4-BE49-F238E27FC236}">
                <a16:creationId xmlns:a16="http://schemas.microsoft.com/office/drawing/2014/main" id="{9D6D6A5D-1E94-4DF5-9EB1-50B0B4CBBBBE}"/>
              </a:ext>
            </a:extLst>
          </p:cNvPr>
          <p:cNvPicPr>
            <a:picLocks noChangeAspect="1"/>
          </p:cNvPicPr>
          <p:nvPr/>
        </p:nvPicPr>
        <p:blipFill>
          <a:blip r:embed="rId6"/>
          <a:stretch>
            <a:fillRect/>
          </a:stretch>
        </p:blipFill>
        <p:spPr>
          <a:xfrm>
            <a:off x="3849556" y="3429000"/>
            <a:ext cx="1876687" cy="1810003"/>
          </a:xfrm>
          <a:prstGeom prst="rect">
            <a:avLst/>
          </a:prstGeom>
        </p:spPr>
      </p:pic>
    </p:spTree>
    <p:extLst>
      <p:ext uri="{BB962C8B-B14F-4D97-AF65-F5344CB8AC3E}">
        <p14:creationId xmlns:p14="http://schemas.microsoft.com/office/powerpoint/2010/main" val="2821301607"/>
      </p:ext>
    </p:extLst>
  </p:cSld>
  <p:clrMapOvr>
    <a:masterClrMapping/>
  </p:clrMapOvr>
  <mc:AlternateContent xmlns:mc="http://schemas.openxmlformats.org/markup-compatibility/2006" xmlns:p14="http://schemas.microsoft.com/office/powerpoint/2010/main">
    <mc:Choice Requires="p14">
      <p:transition spd="slow" p14:dur="2000" advTm="29929"/>
    </mc:Choice>
    <mc:Fallback xmlns="">
      <p:transition spd="slow" advTm="2992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E533DDA-16DA-46E8-9788-AD218D59D171}"/>
              </a:ext>
            </a:extLst>
          </p:cNvPr>
          <p:cNvSpPr>
            <a:spLocks noGrp="1"/>
          </p:cNvSpPr>
          <p:nvPr>
            <p:ph type="title"/>
          </p:nvPr>
        </p:nvSpPr>
        <p:spPr/>
        <p:txBody>
          <a:bodyPr/>
          <a:lstStyle/>
          <a:p>
            <a:endParaRPr lang="en-IN" dirty="0"/>
          </a:p>
        </p:txBody>
      </p:sp>
      <p:sp>
        <p:nvSpPr>
          <p:cNvPr id="5" name="Content Placeholder 4">
            <a:extLst>
              <a:ext uri="{FF2B5EF4-FFF2-40B4-BE49-F238E27FC236}">
                <a16:creationId xmlns:a16="http://schemas.microsoft.com/office/drawing/2014/main" id="{8D6F2ADC-6CF3-4F06-8EE0-A8320C72FF8E}"/>
              </a:ext>
            </a:extLst>
          </p:cNvPr>
          <p:cNvSpPr>
            <a:spLocks noGrp="1"/>
          </p:cNvSpPr>
          <p:nvPr>
            <p:ph sz="half" idx="1"/>
          </p:nvPr>
        </p:nvSpPr>
        <p:spPr/>
        <p:txBody>
          <a:bodyPr/>
          <a:lstStyle/>
          <a:p>
            <a:r>
              <a:rPr lang="en-IN" dirty="0"/>
              <a:t>What should be the ideal price of our product?</a:t>
            </a:r>
          </a:p>
        </p:txBody>
      </p:sp>
      <p:sp>
        <p:nvSpPr>
          <p:cNvPr id="6" name="Content Placeholder 5">
            <a:extLst>
              <a:ext uri="{FF2B5EF4-FFF2-40B4-BE49-F238E27FC236}">
                <a16:creationId xmlns:a16="http://schemas.microsoft.com/office/drawing/2014/main" id="{2BA16272-6638-4556-A85A-352E3AF9DC74}"/>
              </a:ext>
            </a:extLst>
          </p:cNvPr>
          <p:cNvSpPr>
            <a:spLocks noGrp="1"/>
          </p:cNvSpPr>
          <p:nvPr>
            <p:ph sz="half" idx="2"/>
          </p:nvPr>
        </p:nvSpPr>
        <p:spPr/>
        <p:txBody>
          <a:bodyPr/>
          <a:lstStyle/>
          <a:p>
            <a:pPr marL="0" indent="0">
              <a:buNone/>
            </a:pPr>
            <a:r>
              <a:rPr lang="en-IN" dirty="0"/>
              <a:t>📌 Insight: If most consumers prefer the 50-99 INR range, pricing above this may limit reach.</a:t>
            </a:r>
          </a:p>
          <a:p>
            <a:pPr marL="0" indent="0">
              <a:buNone/>
            </a:pPr>
            <a:r>
              <a:rPr lang="en-IN" dirty="0"/>
              <a:t>✅ </a:t>
            </a:r>
            <a:r>
              <a:rPr lang="en-IN" dirty="0" err="1"/>
              <a:t>Action:Keep</a:t>
            </a:r>
            <a:r>
              <a:rPr lang="en-IN" dirty="0"/>
              <a:t> the price affordable (₹50-99) to attract more </a:t>
            </a:r>
            <a:r>
              <a:rPr lang="en-IN" dirty="0" err="1"/>
              <a:t>buyers.Offer</a:t>
            </a:r>
            <a:r>
              <a:rPr lang="en-IN" dirty="0"/>
              <a:t> introductory discounts or bundle deals for first-time buyers.</a:t>
            </a:r>
          </a:p>
        </p:txBody>
      </p:sp>
      <p:pic>
        <p:nvPicPr>
          <p:cNvPr id="7" name="Audio 6">
            <a:hlinkClick r:id="" action="ppaction://media"/>
            <a:extLst>
              <a:ext uri="{FF2B5EF4-FFF2-40B4-BE49-F238E27FC236}">
                <a16:creationId xmlns:a16="http://schemas.microsoft.com/office/drawing/2014/main" id="{D1A8D58F-810B-431E-9A3E-E0495178F164}"/>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1065073576"/>
      </p:ext>
    </p:extLst>
  </p:cSld>
  <p:clrMapOvr>
    <a:masterClrMapping/>
  </p:clrMapOvr>
  <mc:AlternateContent xmlns:mc="http://schemas.openxmlformats.org/markup-compatibility/2006" xmlns:p14="http://schemas.microsoft.com/office/powerpoint/2010/main">
    <mc:Choice Requires="p14">
      <p:transition spd="slow" p14:dur="2000" advTm="27558"/>
    </mc:Choice>
    <mc:Fallback xmlns="">
      <p:transition spd="slow" advTm="2755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283E6-EF6B-437D-BB21-509CF10338EB}"/>
              </a:ext>
            </a:extLst>
          </p:cNvPr>
          <p:cNvSpPr>
            <a:spLocks noGrp="1"/>
          </p:cNvSpPr>
          <p:nvPr>
            <p:ph type="title"/>
          </p:nvPr>
        </p:nvSpPr>
        <p:spPr/>
        <p:txBody>
          <a:bodyPr/>
          <a:lstStyle/>
          <a:p>
            <a:endParaRPr lang="en-IN" dirty="0"/>
          </a:p>
        </p:txBody>
      </p:sp>
      <p:sp>
        <p:nvSpPr>
          <p:cNvPr id="3" name="Content Placeholder 2">
            <a:extLst>
              <a:ext uri="{FF2B5EF4-FFF2-40B4-BE49-F238E27FC236}">
                <a16:creationId xmlns:a16="http://schemas.microsoft.com/office/drawing/2014/main" id="{01AFDDDC-A348-4A01-BA07-567A09BC1084}"/>
              </a:ext>
            </a:extLst>
          </p:cNvPr>
          <p:cNvSpPr>
            <a:spLocks noGrp="1"/>
          </p:cNvSpPr>
          <p:nvPr>
            <p:ph sz="half" idx="1"/>
          </p:nvPr>
        </p:nvSpPr>
        <p:spPr/>
        <p:txBody>
          <a:bodyPr>
            <a:normAutofit fontScale="92500" lnSpcReduction="10000"/>
          </a:bodyPr>
          <a:lstStyle/>
          <a:p>
            <a:r>
              <a:rPr lang="en-IN" dirty="0"/>
              <a:t> What kind of marketing campaigns, offers, and discounts we can run?</a:t>
            </a:r>
          </a:p>
        </p:txBody>
      </p:sp>
      <p:sp>
        <p:nvSpPr>
          <p:cNvPr id="4" name="Content Placeholder 3">
            <a:extLst>
              <a:ext uri="{FF2B5EF4-FFF2-40B4-BE49-F238E27FC236}">
                <a16:creationId xmlns:a16="http://schemas.microsoft.com/office/drawing/2014/main" id="{682D0273-494E-43E8-B4F5-F199951879A1}"/>
              </a:ext>
            </a:extLst>
          </p:cNvPr>
          <p:cNvSpPr>
            <a:spLocks noGrp="1"/>
          </p:cNvSpPr>
          <p:nvPr>
            <p:ph sz="half" idx="2"/>
          </p:nvPr>
        </p:nvSpPr>
        <p:spPr/>
        <p:txBody>
          <a:bodyPr>
            <a:normAutofit fontScale="92500" lnSpcReduction="10000"/>
          </a:bodyPr>
          <a:lstStyle/>
          <a:p>
            <a:r>
              <a:rPr lang="en-IN" dirty="0"/>
              <a:t>📌 Insight: If many respondents haven't heard of </a:t>
            </a:r>
            <a:r>
              <a:rPr lang="en-IN" dirty="0" err="1"/>
              <a:t>CodeX</a:t>
            </a:r>
            <a:r>
              <a:rPr lang="en-IN" dirty="0"/>
              <a:t>, stronger branding is needed.</a:t>
            </a:r>
          </a:p>
          <a:p>
            <a:r>
              <a:rPr lang="en-IN" dirty="0"/>
              <a:t>✅ Action: Run influencer marketing with fitness trainers, students, and professionals who consume energy drinks. Use Instagram Reels, YouTube Shorts, and gym sponsorships to reach the right audience.</a:t>
            </a:r>
          </a:p>
        </p:txBody>
      </p:sp>
      <p:pic>
        <p:nvPicPr>
          <p:cNvPr id="7" name="Audio 6">
            <a:hlinkClick r:id="" action="ppaction://media"/>
            <a:extLst>
              <a:ext uri="{FF2B5EF4-FFF2-40B4-BE49-F238E27FC236}">
                <a16:creationId xmlns:a16="http://schemas.microsoft.com/office/drawing/2014/main" id="{45DFA2D6-4712-450A-B8F5-E745F07AD05E}"/>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990424863"/>
      </p:ext>
    </p:extLst>
  </p:cSld>
  <p:clrMapOvr>
    <a:masterClrMapping/>
  </p:clrMapOvr>
  <mc:AlternateContent xmlns:mc="http://schemas.openxmlformats.org/markup-compatibility/2006" xmlns:p14="http://schemas.microsoft.com/office/powerpoint/2010/main">
    <mc:Choice Requires="p14">
      <p:transition spd="slow" p14:dur="2000" advTm="29420"/>
    </mc:Choice>
    <mc:Fallback xmlns="">
      <p:transition spd="slow" advTm="294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C690D3-A6FA-4A10-A7E8-22635401B5F7}"/>
              </a:ext>
            </a:extLst>
          </p:cNvPr>
          <p:cNvSpPr>
            <a:spLocks noGrp="1"/>
          </p:cNvSpPr>
          <p:nvPr>
            <p:ph type="title"/>
          </p:nvPr>
        </p:nvSpPr>
        <p:spPr/>
        <p:txBody>
          <a:bodyPr/>
          <a:lstStyle/>
          <a:p>
            <a:r>
              <a:rPr lang="en-IN" dirty="0">
                <a:latin typeface="Calibri" panose="020F0502020204030204" pitchFamily="34" charset="0"/>
                <a:cs typeface="Calibri" panose="020F0502020204030204" pitchFamily="34" charset="0"/>
              </a:rPr>
              <a:t>GOALS</a:t>
            </a:r>
          </a:p>
        </p:txBody>
      </p:sp>
      <p:sp>
        <p:nvSpPr>
          <p:cNvPr id="3" name="Content Placeholder 2">
            <a:extLst>
              <a:ext uri="{FF2B5EF4-FFF2-40B4-BE49-F238E27FC236}">
                <a16:creationId xmlns:a16="http://schemas.microsoft.com/office/drawing/2014/main" id="{AF93A8D2-062B-44EC-85EC-BB34CDF08E1E}"/>
              </a:ext>
            </a:extLst>
          </p:cNvPr>
          <p:cNvSpPr>
            <a:spLocks noGrp="1"/>
          </p:cNvSpPr>
          <p:nvPr>
            <p:ph idx="1"/>
          </p:nvPr>
        </p:nvSpPr>
        <p:spPr/>
        <p:txBody>
          <a:bodyPr>
            <a:normAutofit/>
          </a:bodyPr>
          <a:lstStyle/>
          <a:p>
            <a:endParaRPr lang="en-IN" dirty="0"/>
          </a:p>
        </p:txBody>
      </p:sp>
      <p:sp>
        <p:nvSpPr>
          <p:cNvPr id="7" name="Rectangle: Rounded Corners 6">
            <a:extLst>
              <a:ext uri="{FF2B5EF4-FFF2-40B4-BE49-F238E27FC236}">
                <a16:creationId xmlns:a16="http://schemas.microsoft.com/office/drawing/2014/main" id="{531487D0-3B48-41D6-AC37-9CA344162EC5}"/>
              </a:ext>
            </a:extLst>
          </p:cNvPr>
          <p:cNvSpPr/>
          <p:nvPr/>
        </p:nvSpPr>
        <p:spPr>
          <a:xfrm>
            <a:off x="1141412" y="2321168"/>
            <a:ext cx="5148775" cy="1107831"/>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t>Improve Market Share</a:t>
            </a:r>
          </a:p>
        </p:txBody>
      </p:sp>
      <p:sp>
        <p:nvSpPr>
          <p:cNvPr id="8" name="Rectangle: Rounded Corners 7">
            <a:extLst>
              <a:ext uri="{FF2B5EF4-FFF2-40B4-BE49-F238E27FC236}">
                <a16:creationId xmlns:a16="http://schemas.microsoft.com/office/drawing/2014/main" id="{CA2C7B31-AF6A-42E4-88CF-2D522C6EC56A}"/>
              </a:ext>
            </a:extLst>
          </p:cNvPr>
          <p:cNvSpPr/>
          <p:nvPr/>
        </p:nvSpPr>
        <p:spPr>
          <a:xfrm>
            <a:off x="1141412" y="4020344"/>
            <a:ext cx="5148775" cy="1107831"/>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t>Enhance Product Development </a:t>
            </a:r>
          </a:p>
        </p:txBody>
      </p:sp>
      <p:sp>
        <p:nvSpPr>
          <p:cNvPr id="9" name="Rectangle: Rounded Corners 8">
            <a:extLst>
              <a:ext uri="{FF2B5EF4-FFF2-40B4-BE49-F238E27FC236}">
                <a16:creationId xmlns:a16="http://schemas.microsoft.com/office/drawing/2014/main" id="{D5636E55-77AF-4AEB-A36C-1B0D8B146C36}"/>
              </a:ext>
            </a:extLst>
          </p:cNvPr>
          <p:cNvSpPr/>
          <p:nvPr/>
        </p:nvSpPr>
        <p:spPr>
          <a:xfrm>
            <a:off x="6447276" y="2321169"/>
            <a:ext cx="4600135" cy="1107831"/>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t>Increase Brand Awareness</a:t>
            </a:r>
          </a:p>
        </p:txBody>
      </p:sp>
      <p:sp>
        <p:nvSpPr>
          <p:cNvPr id="10" name="Rectangle: Rounded Corners 9">
            <a:extLst>
              <a:ext uri="{FF2B5EF4-FFF2-40B4-BE49-F238E27FC236}">
                <a16:creationId xmlns:a16="http://schemas.microsoft.com/office/drawing/2014/main" id="{DD9C04CA-8A87-4487-A89A-FB646B6F3A57}"/>
              </a:ext>
            </a:extLst>
          </p:cNvPr>
          <p:cNvSpPr/>
          <p:nvPr/>
        </p:nvSpPr>
        <p:spPr>
          <a:xfrm>
            <a:off x="6447276" y="4076614"/>
            <a:ext cx="4600135" cy="99529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t>Optimize Marketing Strategies</a:t>
            </a:r>
          </a:p>
        </p:txBody>
      </p:sp>
      <p:pic>
        <p:nvPicPr>
          <p:cNvPr id="4" name="Audio 3">
            <a:hlinkClick r:id="" action="ppaction://media"/>
            <a:extLst>
              <a:ext uri="{FF2B5EF4-FFF2-40B4-BE49-F238E27FC236}">
                <a16:creationId xmlns:a16="http://schemas.microsoft.com/office/drawing/2014/main" id="{5AE046F7-4AAA-468B-A7BE-4481086156BC}"/>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1940845829"/>
      </p:ext>
    </p:extLst>
  </p:cSld>
  <p:clrMapOvr>
    <a:masterClrMapping/>
  </p:clrMapOvr>
  <mc:AlternateContent xmlns:mc="http://schemas.openxmlformats.org/markup-compatibility/2006" xmlns:p14="http://schemas.microsoft.com/office/powerpoint/2010/main">
    <mc:Choice Requires="p14">
      <p:transition spd="slow" p14:dur="2000" advTm="13481"/>
    </mc:Choice>
    <mc:Fallback xmlns="">
      <p:transition spd="slow" advTm="1348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0077C6-270B-41DC-9B61-C2346D70C3DE}"/>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3CF5275C-8CDC-43EF-9DF9-17049C73725C}"/>
              </a:ext>
            </a:extLst>
          </p:cNvPr>
          <p:cNvSpPr>
            <a:spLocks noGrp="1"/>
          </p:cNvSpPr>
          <p:nvPr>
            <p:ph sz="half" idx="1"/>
          </p:nvPr>
        </p:nvSpPr>
        <p:spPr/>
        <p:txBody>
          <a:bodyPr>
            <a:normAutofit fontScale="77500" lnSpcReduction="20000"/>
          </a:bodyPr>
          <a:lstStyle/>
          <a:p>
            <a:r>
              <a:rPr lang="en-IN" dirty="0"/>
              <a:t>Who can be a brand ambassador, and why?</a:t>
            </a:r>
          </a:p>
        </p:txBody>
      </p:sp>
      <p:sp>
        <p:nvSpPr>
          <p:cNvPr id="4" name="Content Placeholder 3">
            <a:extLst>
              <a:ext uri="{FF2B5EF4-FFF2-40B4-BE49-F238E27FC236}">
                <a16:creationId xmlns:a16="http://schemas.microsoft.com/office/drawing/2014/main" id="{9D034516-3A25-41C2-A319-6E866FE09E6D}"/>
              </a:ext>
            </a:extLst>
          </p:cNvPr>
          <p:cNvSpPr>
            <a:spLocks noGrp="1"/>
          </p:cNvSpPr>
          <p:nvPr>
            <p:ph sz="half" idx="2"/>
          </p:nvPr>
        </p:nvSpPr>
        <p:spPr/>
        <p:txBody>
          <a:bodyPr>
            <a:normAutofit fontScale="77500" lnSpcReduction="20000"/>
          </a:bodyPr>
          <a:lstStyle/>
          <a:p>
            <a:r>
              <a:rPr lang="en-IN" dirty="0"/>
              <a:t>📌 Insight: If consumers use energy drinks for sports performance, work/study focus, and fatigue relief, a brand ambassador should reflect this.</a:t>
            </a:r>
          </a:p>
          <a:p>
            <a:r>
              <a:rPr lang="en-IN" dirty="0"/>
              <a:t>✅ </a:t>
            </a:r>
            <a:r>
              <a:rPr lang="en-IN" dirty="0" err="1"/>
              <a:t>Action:Collaborate</a:t>
            </a:r>
            <a:r>
              <a:rPr lang="en-IN" dirty="0"/>
              <a:t> with top athletes like </a:t>
            </a:r>
            <a:r>
              <a:rPr lang="en-IN" b="1" dirty="0"/>
              <a:t>Virat Kohli, Neeraj Chopra, and MS Dhoni</a:t>
            </a:r>
            <a:r>
              <a:rPr lang="en-IN" dirty="0"/>
              <a:t> who inspire fitness, discipline, and peak performance. These sports icons resonate with a broad audience, making them ideal brand ambassadors for energy drinks or fitness-related products.</a:t>
            </a:r>
          </a:p>
        </p:txBody>
      </p:sp>
      <p:pic>
        <p:nvPicPr>
          <p:cNvPr id="7" name="Picture 6">
            <a:extLst>
              <a:ext uri="{FF2B5EF4-FFF2-40B4-BE49-F238E27FC236}">
                <a16:creationId xmlns:a16="http://schemas.microsoft.com/office/drawing/2014/main" id="{08F34083-2B9E-429D-AEC7-A7B19B8BA21F}"/>
              </a:ext>
            </a:extLst>
          </p:cNvPr>
          <p:cNvPicPr>
            <a:picLocks noChangeAspect="1"/>
          </p:cNvPicPr>
          <p:nvPr/>
        </p:nvPicPr>
        <p:blipFill>
          <a:blip r:embed="rId4"/>
          <a:stretch>
            <a:fillRect/>
          </a:stretch>
        </p:blipFill>
        <p:spPr>
          <a:xfrm>
            <a:off x="1141410" y="3297793"/>
            <a:ext cx="1993676" cy="1771897"/>
          </a:xfrm>
          <a:prstGeom prst="rect">
            <a:avLst/>
          </a:prstGeom>
        </p:spPr>
      </p:pic>
      <p:pic>
        <p:nvPicPr>
          <p:cNvPr id="9" name="Picture 8">
            <a:extLst>
              <a:ext uri="{FF2B5EF4-FFF2-40B4-BE49-F238E27FC236}">
                <a16:creationId xmlns:a16="http://schemas.microsoft.com/office/drawing/2014/main" id="{BA5C7769-5DFA-4DDE-9CCF-49E2DE2FD451}"/>
              </a:ext>
            </a:extLst>
          </p:cNvPr>
          <p:cNvPicPr>
            <a:picLocks noChangeAspect="1"/>
          </p:cNvPicPr>
          <p:nvPr/>
        </p:nvPicPr>
        <p:blipFill>
          <a:blip r:embed="rId5"/>
          <a:stretch>
            <a:fillRect/>
          </a:stretch>
        </p:blipFill>
        <p:spPr>
          <a:xfrm>
            <a:off x="3287487" y="3297793"/>
            <a:ext cx="2402113" cy="2769178"/>
          </a:xfrm>
          <a:prstGeom prst="rect">
            <a:avLst/>
          </a:prstGeom>
        </p:spPr>
      </p:pic>
      <p:pic>
        <p:nvPicPr>
          <p:cNvPr id="11" name="Picture 10">
            <a:extLst>
              <a:ext uri="{FF2B5EF4-FFF2-40B4-BE49-F238E27FC236}">
                <a16:creationId xmlns:a16="http://schemas.microsoft.com/office/drawing/2014/main" id="{C122AD31-ACB2-4B9D-B87D-4328C9BD5BFA}"/>
              </a:ext>
            </a:extLst>
          </p:cNvPr>
          <p:cNvPicPr>
            <a:picLocks noChangeAspect="1"/>
          </p:cNvPicPr>
          <p:nvPr/>
        </p:nvPicPr>
        <p:blipFill>
          <a:blip r:embed="rId6"/>
          <a:stretch>
            <a:fillRect/>
          </a:stretch>
        </p:blipFill>
        <p:spPr>
          <a:xfrm>
            <a:off x="1141409" y="5152795"/>
            <a:ext cx="1993675" cy="1664939"/>
          </a:xfrm>
          <a:prstGeom prst="rect">
            <a:avLst/>
          </a:prstGeom>
        </p:spPr>
      </p:pic>
      <p:pic>
        <p:nvPicPr>
          <p:cNvPr id="12" name="Audio 11">
            <a:hlinkClick r:id="" action="ppaction://media"/>
            <a:extLst>
              <a:ext uri="{FF2B5EF4-FFF2-40B4-BE49-F238E27FC236}">
                <a16:creationId xmlns:a16="http://schemas.microsoft.com/office/drawing/2014/main" id="{F0D83698-59F6-49FE-AF06-B09570E816CC}"/>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3961839908"/>
      </p:ext>
    </p:extLst>
  </p:cSld>
  <p:clrMapOvr>
    <a:masterClrMapping/>
  </p:clrMapOvr>
  <mc:AlternateContent xmlns:mc="http://schemas.openxmlformats.org/markup-compatibility/2006" xmlns:p14="http://schemas.microsoft.com/office/powerpoint/2010/main">
    <mc:Choice Requires="p14">
      <p:transition spd="slow" p14:dur="2000" advTm="27733"/>
    </mc:Choice>
    <mc:Fallback xmlns="">
      <p:transition spd="slow" advTm="2773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EA167-C51C-406A-B2D6-43C7D31A5B0C}"/>
              </a:ext>
            </a:extLst>
          </p:cNvPr>
          <p:cNvSpPr>
            <a:spLocks noGrp="1"/>
          </p:cNvSpPr>
          <p:nvPr>
            <p:ph type="title"/>
          </p:nvPr>
        </p:nvSpPr>
        <p:spPr/>
        <p:txBody>
          <a:bodyPr/>
          <a:lstStyle/>
          <a:p>
            <a:endParaRPr lang="en-IN" dirty="0"/>
          </a:p>
        </p:txBody>
      </p:sp>
      <p:sp>
        <p:nvSpPr>
          <p:cNvPr id="3" name="Content Placeholder 2">
            <a:extLst>
              <a:ext uri="{FF2B5EF4-FFF2-40B4-BE49-F238E27FC236}">
                <a16:creationId xmlns:a16="http://schemas.microsoft.com/office/drawing/2014/main" id="{F08878EE-FF1F-4A55-AD07-FC5B59B5518E}"/>
              </a:ext>
            </a:extLst>
          </p:cNvPr>
          <p:cNvSpPr>
            <a:spLocks noGrp="1"/>
          </p:cNvSpPr>
          <p:nvPr>
            <p:ph sz="half" idx="1"/>
          </p:nvPr>
        </p:nvSpPr>
        <p:spPr/>
        <p:txBody>
          <a:bodyPr>
            <a:normAutofit fontScale="77500" lnSpcReduction="20000"/>
          </a:bodyPr>
          <a:lstStyle/>
          <a:p>
            <a:r>
              <a:rPr lang="en-IN" sz="3200" dirty="0"/>
              <a:t>Who should be our target audience, and why?</a:t>
            </a:r>
          </a:p>
        </p:txBody>
      </p:sp>
      <p:sp>
        <p:nvSpPr>
          <p:cNvPr id="4" name="Content Placeholder 3">
            <a:extLst>
              <a:ext uri="{FF2B5EF4-FFF2-40B4-BE49-F238E27FC236}">
                <a16:creationId xmlns:a16="http://schemas.microsoft.com/office/drawing/2014/main" id="{31BE319E-16EE-422F-A5D8-820265B29D77}"/>
              </a:ext>
            </a:extLst>
          </p:cNvPr>
          <p:cNvSpPr>
            <a:spLocks noGrp="1"/>
          </p:cNvSpPr>
          <p:nvPr>
            <p:ph sz="half" idx="2"/>
          </p:nvPr>
        </p:nvSpPr>
        <p:spPr/>
        <p:txBody>
          <a:bodyPr>
            <a:normAutofit fontScale="77500" lnSpcReduction="20000"/>
          </a:bodyPr>
          <a:lstStyle/>
          <a:p>
            <a:r>
              <a:rPr lang="en-IN" dirty="0"/>
              <a:t>🎯 </a:t>
            </a:r>
            <a:r>
              <a:rPr lang="en-IN" b="1" dirty="0"/>
              <a:t>Primary Target Audience:</a:t>
            </a:r>
            <a:r>
              <a:rPr lang="en-IN" dirty="0"/>
              <a:t> Youth aged 15 to 30, including students, young professionals, and gamers who seek energy drinks for focus, performance, and socializing.</a:t>
            </a:r>
          </a:p>
          <a:p>
            <a:r>
              <a:rPr lang="en-IN" dirty="0"/>
              <a:t>✅ </a:t>
            </a:r>
            <a:r>
              <a:rPr lang="en-IN" b="1" dirty="0"/>
              <a:t>Action Plan:</a:t>
            </a:r>
            <a:r>
              <a:rPr lang="en-IN" dirty="0"/>
              <a:t> Focus on youth-centric marketing strategies such as student discounts, sponsorship of college festivals and esports events, influencer collaborations, and trendy packaging to attract young consumers.</a:t>
            </a:r>
          </a:p>
          <a:p>
            <a:pPr marL="0" indent="0">
              <a:buNone/>
            </a:pPr>
            <a:endParaRPr lang="en-IN" dirty="0"/>
          </a:p>
        </p:txBody>
      </p:sp>
      <p:pic>
        <p:nvPicPr>
          <p:cNvPr id="8" name="Audio 7">
            <a:hlinkClick r:id="" action="ppaction://media"/>
            <a:extLst>
              <a:ext uri="{FF2B5EF4-FFF2-40B4-BE49-F238E27FC236}">
                <a16:creationId xmlns:a16="http://schemas.microsoft.com/office/drawing/2014/main" id="{AB70BF44-F3B5-4D70-A337-1A79480AAE47}"/>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366500" y="6032500"/>
            <a:ext cx="609600" cy="609600"/>
          </a:xfrm>
          <a:prstGeom prst="rect">
            <a:avLst/>
          </a:prstGeom>
        </p:spPr>
      </p:pic>
      <p:pic>
        <p:nvPicPr>
          <p:cNvPr id="10" name="Picture 9">
            <a:extLst>
              <a:ext uri="{FF2B5EF4-FFF2-40B4-BE49-F238E27FC236}">
                <a16:creationId xmlns:a16="http://schemas.microsoft.com/office/drawing/2014/main" id="{4857E825-1B2A-4B83-90DB-6E33E62E8476}"/>
              </a:ext>
            </a:extLst>
          </p:cNvPr>
          <p:cNvPicPr>
            <a:picLocks noChangeAspect="1"/>
          </p:cNvPicPr>
          <p:nvPr/>
        </p:nvPicPr>
        <p:blipFill>
          <a:blip r:embed="rId5"/>
          <a:stretch>
            <a:fillRect/>
          </a:stretch>
        </p:blipFill>
        <p:spPr>
          <a:xfrm>
            <a:off x="3671281" y="3360057"/>
            <a:ext cx="2115059" cy="1829055"/>
          </a:xfrm>
          <a:prstGeom prst="rect">
            <a:avLst/>
          </a:prstGeom>
        </p:spPr>
      </p:pic>
      <p:pic>
        <p:nvPicPr>
          <p:cNvPr id="12" name="Picture 11">
            <a:extLst>
              <a:ext uri="{FF2B5EF4-FFF2-40B4-BE49-F238E27FC236}">
                <a16:creationId xmlns:a16="http://schemas.microsoft.com/office/drawing/2014/main" id="{B1C94EDB-B247-4B46-86CD-DF61D46A7166}"/>
              </a:ext>
            </a:extLst>
          </p:cNvPr>
          <p:cNvPicPr>
            <a:picLocks noChangeAspect="1"/>
          </p:cNvPicPr>
          <p:nvPr/>
        </p:nvPicPr>
        <p:blipFill>
          <a:blip r:embed="rId6"/>
          <a:stretch>
            <a:fillRect/>
          </a:stretch>
        </p:blipFill>
        <p:spPr>
          <a:xfrm>
            <a:off x="1179684" y="3360057"/>
            <a:ext cx="2115059" cy="1829055"/>
          </a:xfrm>
          <a:prstGeom prst="rect">
            <a:avLst/>
          </a:prstGeom>
        </p:spPr>
      </p:pic>
    </p:spTree>
    <p:extLst>
      <p:ext uri="{BB962C8B-B14F-4D97-AF65-F5344CB8AC3E}">
        <p14:creationId xmlns:p14="http://schemas.microsoft.com/office/powerpoint/2010/main" val="1212870135"/>
      </p:ext>
    </p:extLst>
  </p:cSld>
  <p:clrMapOvr>
    <a:masterClrMapping/>
  </p:clrMapOvr>
  <mc:AlternateContent xmlns:mc="http://schemas.openxmlformats.org/markup-compatibility/2006" xmlns:p14="http://schemas.microsoft.com/office/powerpoint/2010/main">
    <mc:Choice Requires="p14">
      <p:transition spd="slow" p14:dur="2000" advTm="36620"/>
    </mc:Choice>
    <mc:Fallback xmlns="">
      <p:transition spd="slow" advTm="366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3DAB41A-F6D4-4D00-A054-6D016DBB32E4}"/>
              </a:ext>
            </a:extLst>
          </p:cNvPr>
          <p:cNvSpPr>
            <a:spLocks noGrp="1"/>
          </p:cNvSpPr>
          <p:nvPr>
            <p:ph type="title"/>
          </p:nvPr>
        </p:nvSpPr>
        <p:spPr/>
        <p:txBody>
          <a:bodyPr/>
          <a:lstStyle/>
          <a:p>
            <a:endParaRPr lang="en-IN"/>
          </a:p>
        </p:txBody>
      </p:sp>
      <p:sp>
        <p:nvSpPr>
          <p:cNvPr id="6" name="Content Placeholder 5">
            <a:extLst>
              <a:ext uri="{FF2B5EF4-FFF2-40B4-BE49-F238E27FC236}">
                <a16:creationId xmlns:a16="http://schemas.microsoft.com/office/drawing/2014/main" id="{97E33FBB-2AC0-4A7D-B311-8B36CDEDF471}"/>
              </a:ext>
            </a:extLst>
          </p:cNvPr>
          <p:cNvSpPr>
            <a:spLocks noGrp="1"/>
          </p:cNvSpPr>
          <p:nvPr>
            <p:ph idx="1"/>
          </p:nvPr>
        </p:nvSpPr>
        <p:spPr/>
        <p:txBody>
          <a:bodyPr/>
          <a:lstStyle/>
          <a:p>
            <a:pPr marL="0" indent="0">
              <a:buNone/>
            </a:pPr>
            <a:endParaRPr lang="en-IN" dirty="0"/>
          </a:p>
        </p:txBody>
      </p:sp>
      <p:sp>
        <p:nvSpPr>
          <p:cNvPr id="7" name="Flowchart: Alternate Process 6">
            <a:extLst>
              <a:ext uri="{FF2B5EF4-FFF2-40B4-BE49-F238E27FC236}">
                <a16:creationId xmlns:a16="http://schemas.microsoft.com/office/drawing/2014/main" id="{B9036817-FAD8-4AB9-81D5-5C34A32D52AC}"/>
              </a:ext>
            </a:extLst>
          </p:cNvPr>
          <p:cNvSpPr/>
          <p:nvPr/>
        </p:nvSpPr>
        <p:spPr>
          <a:xfrm>
            <a:off x="1915886" y="2249487"/>
            <a:ext cx="7590971" cy="2249714"/>
          </a:xfrm>
          <a:prstGeom prst="flowChartAlternateProcess">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6600" dirty="0"/>
              <a:t>THANK YOU</a:t>
            </a:r>
          </a:p>
        </p:txBody>
      </p:sp>
      <p:pic>
        <p:nvPicPr>
          <p:cNvPr id="9" name="Audio 8">
            <a:hlinkClick r:id="" action="ppaction://media"/>
            <a:extLst>
              <a:ext uri="{FF2B5EF4-FFF2-40B4-BE49-F238E27FC236}">
                <a16:creationId xmlns:a16="http://schemas.microsoft.com/office/drawing/2014/main" id="{63D5AB7A-B5DE-4655-80B4-5021A631C8C7}"/>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584680368"/>
      </p:ext>
    </p:extLst>
  </p:cSld>
  <p:clrMapOvr>
    <a:masterClrMapping/>
  </p:clrMapOvr>
  <mc:AlternateContent xmlns:mc="http://schemas.openxmlformats.org/markup-compatibility/2006" xmlns:p14="http://schemas.microsoft.com/office/powerpoint/2010/main">
    <mc:Choice Requires="p14">
      <p:transition spd="slow" p14:dur="2000" advTm="35591"/>
    </mc:Choice>
    <mc:Fallback xmlns="">
      <p:transition spd="slow" advTm="3559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AABE9A4-1C5C-4599-A101-B65F4EEF4FE9}"/>
              </a:ext>
            </a:extLst>
          </p:cNvPr>
          <p:cNvSpPr>
            <a:spLocks noGrp="1"/>
          </p:cNvSpPr>
          <p:nvPr>
            <p:ph type="title"/>
          </p:nvPr>
        </p:nvSpPr>
        <p:spPr/>
        <p:txBody>
          <a:bodyPr>
            <a:normAutofit/>
          </a:bodyPr>
          <a:lstStyle/>
          <a:p>
            <a:r>
              <a:rPr lang="en-IN" dirty="0">
                <a:solidFill>
                  <a:schemeClr val="tx1">
                    <a:lumMod val="95000"/>
                  </a:schemeClr>
                </a:solidFill>
              </a:rPr>
              <a:t>1. Demographic Insights </a:t>
            </a:r>
            <a:br>
              <a:rPr lang="en-IN" dirty="0">
                <a:solidFill>
                  <a:schemeClr val="tx1">
                    <a:lumMod val="95000"/>
                  </a:schemeClr>
                </a:solidFill>
              </a:rPr>
            </a:br>
            <a:r>
              <a:rPr lang="en-IN" dirty="0">
                <a:solidFill>
                  <a:schemeClr val="tx1">
                    <a:lumMod val="95000"/>
                  </a:schemeClr>
                </a:solidFill>
              </a:rPr>
              <a:t> </a:t>
            </a:r>
            <a:r>
              <a:rPr lang="en-IN" sz="2700" cap="none" dirty="0">
                <a:solidFill>
                  <a:schemeClr val="tx1">
                    <a:lumMod val="95000"/>
                  </a:schemeClr>
                </a:solidFill>
              </a:rPr>
              <a:t>A. Who Prefers Energy Drink More? (Male/Female/Non-binary?)</a:t>
            </a:r>
            <a:endParaRPr lang="en-IN" sz="2700" dirty="0">
              <a:solidFill>
                <a:schemeClr val="tx1">
                  <a:lumMod val="95000"/>
                </a:schemeClr>
              </a:solidFill>
              <a:latin typeface="Calibri" panose="020F0502020204030204" pitchFamily="34" charset="0"/>
              <a:cs typeface="Calibri" panose="020F0502020204030204" pitchFamily="34" charset="0"/>
            </a:endParaRPr>
          </a:p>
        </p:txBody>
      </p:sp>
      <p:sp>
        <p:nvSpPr>
          <p:cNvPr id="5" name="Text Placeholder 4">
            <a:extLst>
              <a:ext uri="{FF2B5EF4-FFF2-40B4-BE49-F238E27FC236}">
                <a16:creationId xmlns:a16="http://schemas.microsoft.com/office/drawing/2014/main" id="{54E733F2-10F9-4604-AE95-0C864AB50872}"/>
              </a:ext>
            </a:extLst>
          </p:cNvPr>
          <p:cNvSpPr>
            <a:spLocks noGrp="1"/>
          </p:cNvSpPr>
          <p:nvPr>
            <p:ph type="body" idx="1"/>
          </p:nvPr>
        </p:nvSpPr>
        <p:spPr/>
        <p:txBody>
          <a:bodyPr/>
          <a:lstStyle/>
          <a:p>
            <a:r>
              <a:rPr lang="en-IN" dirty="0"/>
              <a:t>query</a:t>
            </a:r>
          </a:p>
        </p:txBody>
      </p:sp>
      <p:sp>
        <p:nvSpPr>
          <p:cNvPr id="6" name="Content Placeholder 5">
            <a:extLst>
              <a:ext uri="{FF2B5EF4-FFF2-40B4-BE49-F238E27FC236}">
                <a16:creationId xmlns:a16="http://schemas.microsoft.com/office/drawing/2014/main" id="{70940F37-EF93-49E4-821C-3792CB5E0026}"/>
              </a:ext>
            </a:extLst>
          </p:cNvPr>
          <p:cNvSpPr>
            <a:spLocks noGrp="1"/>
          </p:cNvSpPr>
          <p:nvPr>
            <p:ph sz="half" idx="2"/>
          </p:nvPr>
        </p:nvSpPr>
        <p:spPr/>
        <p:txBody>
          <a:bodyPr>
            <a:normAutofit/>
          </a:bodyPr>
          <a:lstStyle/>
          <a:p>
            <a:endParaRPr lang="en-IN" dirty="0"/>
          </a:p>
        </p:txBody>
      </p:sp>
      <p:sp>
        <p:nvSpPr>
          <p:cNvPr id="7" name="Text Placeholder 6">
            <a:extLst>
              <a:ext uri="{FF2B5EF4-FFF2-40B4-BE49-F238E27FC236}">
                <a16:creationId xmlns:a16="http://schemas.microsoft.com/office/drawing/2014/main" id="{8AD56180-8223-40C6-866A-339964F749F9}"/>
              </a:ext>
            </a:extLst>
          </p:cNvPr>
          <p:cNvSpPr>
            <a:spLocks noGrp="1"/>
          </p:cNvSpPr>
          <p:nvPr>
            <p:ph type="body" sz="quarter" idx="3"/>
          </p:nvPr>
        </p:nvSpPr>
        <p:spPr/>
        <p:txBody>
          <a:bodyPr/>
          <a:lstStyle/>
          <a:p>
            <a:r>
              <a:rPr lang="en-IN" dirty="0"/>
              <a:t>output</a:t>
            </a:r>
          </a:p>
        </p:txBody>
      </p:sp>
      <p:pic>
        <p:nvPicPr>
          <p:cNvPr id="10" name="Content Placeholder 9">
            <a:extLst>
              <a:ext uri="{FF2B5EF4-FFF2-40B4-BE49-F238E27FC236}">
                <a16:creationId xmlns:a16="http://schemas.microsoft.com/office/drawing/2014/main" id="{BB911E3F-4893-42ED-BE5B-8857BD4152CB}"/>
              </a:ext>
            </a:extLst>
          </p:cNvPr>
          <p:cNvPicPr>
            <a:picLocks noGrp="1" noChangeAspect="1"/>
          </p:cNvPicPr>
          <p:nvPr>
            <p:ph sz="quarter" idx="4"/>
          </p:nvPr>
        </p:nvPicPr>
        <p:blipFill>
          <a:blip r:embed="rId4"/>
          <a:stretch>
            <a:fillRect/>
          </a:stretch>
        </p:blipFill>
        <p:spPr>
          <a:xfrm>
            <a:off x="6618161" y="3238474"/>
            <a:ext cx="2497704" cy="2387646"/>
          </a:xfrm>
        </p:spPr>
      </p:pic>
      <p:pic>
        <p:nvPicPr>
          <p:cNvPr id="3" name="Picture 2">
            <a:extLst>
              <a:ext uri="{FF2B5EF4-FFF2-40B4-BE49-F238E27FC236}">
                <a16:creationId xmlns:a16="http://schemas.microsoft.com/office/drawing/2014/main" id="{F43219D4-B20E-4FBC-909D-56E6D523AC82}"/>
              </a:ext>
            </a:extLst>
          </p:cNvPr>
          <p:cNvPicPr>
            <a:picLocks noChangeAspect="1"/>
          </p:cNvPicPr>
          <p:nvPr/>
        </p:nvPicPr>
        <p:blipFill>
          <a:blip r:embed="rId5"/>
          <a:stretch>
            <a:fillRect/>
          </a:stretch>
        </p:blipFill>
        <p:spPr>
          <a:xfrm>
            <a:off x="1141409" y="3206626"/>
            <a:ext cx="4878391" cy="2584571"/>
          </a:xfrm>
          <a:prstGeom prst="rect">
            <a:avLst/>
          </a:prstGeom>
        </p:spPr>
      </p:pic>
      <p:pic>
        <p:nvPicPr>
          <p:cNvPr id="9" name="Audio 8">
            <a:hlinkClick r:id="" action="ppaction://media"/>
            <a:extLst>
              <a:ext uri="{FF2B5EF4-FFF2-40B4-BE49-F238E27FC236}">
                <a16:creationId xmlns:a16="http://schemas.microsoft.com/office/drawing/2014/main" id="{4E61680E-7A98-4931-BCD1-75A87A93B14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4177468306"/>
      </p:ext>
    </p:extLst>
  </p:cSld>
  <p:clrMapOvr>
    <a:masterClrMapping/>
  </p:clrMapOvr>
  <mc:AlternateContent xmlns:mc="http://schemas.openxmlformats.org/markup-compatibility/2006" xmlns:p14="http://schemas.microsoft.com/office/powerpoint/2010/main">
    <mc:Choice Requires="p14">
      <p:transition spd="slow" p14:dur="2000" advTm="6323"/>
    </mc:Choice>
    <mc:Fallback xmlns="">
      <p:transition spd="slow" advTm="632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355188-C384-4C1D-B294-2351A02B0C09}"/>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F11A90B8-E9FD-4103-A367-991244531F5C}"/>
              </a:ext>
            </a:extLst>
          </p:cNvPr>
          <p:cNvSpPr>
            <a:spLocks noGrp="1"/>
          </p:cNvSpPr>
          <p:nvPr>
            <p:ph type="body" idx="1"/>
          </p:nvPr>
        </p:nvSpPr>
        <p:spPr/>
        <p:txBody>
          <a:bodyPr/>
          <a:lstStyle/>
          <a:p>
            <a:r>
              <a:rPr lang="en-IN" dirty="0">
                <a:highlight>
                  <a:srgbClr val="C0C0C0"/>
                </a:highlight>
                <a:latin typeface="Calibri" panose="020F0502020204030204" pitchFamily="34" charset="0"/>
                <a:cs typeface="Calibri" panose="020F0502020204030204" pitchFamily="34" charset="0"/>
              </a:rPr>
              <a:t>VISUAL</a:t>
            </a:r>
          </a:p>
        </p:txBody>
      </p:sp>
      <p:sp>
        <p:nvSpPr>
          <p:cNvPr id="6" name="Content Placeholder 5">
            <a:extLst>
              <a:ext uri="{FF2B5EF4-FFF2-40B4-BE49-F238E27FC236}">
                <a16:creationId xmlns:a16="http://schemas.microsoft.com/office/drawing/2014/main" id="{6C9D01B9-40D2-4227-82D4-88C1141C32F5}"/>
              </a:ext>
            </a:extLst>
          </p:cNvPr>
          <p:cNvSpPr>
            <a:spLocks noGrp="1"/>
          </p:cNvSpPr>
          <p:nvPr>
            <p:ph sz="half" idx="2"/>
          </p:nvPr>
        </p:nvSpPr>
        <p:spPr/>
        <p:txBody>
          <a:bodyPr>
            <a:normAutofit/>
          </a:bodyPr>
          <a:lstStyle/>
          <a:p>
            <a:endParaRPr lang="en-IN" dirty="0"/>
          </a:p>
        </p:txBody>
      </p:sp>
      <p:sp>
        <p:nvSpPr>
          <p:cNvPr id="4" name="Text Placeholder 3">
            <a:extLst>
              <a:ext uri="{FF2B5EF4-FFF2-40B4-BE49-F238E27FC236}">
                <a16:creationId xmlns:a16="http://schemas.microsoft.com/office/drawing/2014/main" id="{D4B68634-9852-4AEA-B534-6114BE21DFA9}"/>
              </a:ext>
            </a:extLst>
          </p:cNvPr>
          <p:cNvSpPr>
            <a:spLocks noGrp="1"/>
          </p:cNvSpPr>
          <p:nvPr>
            <p:ph type="body" sz="quarter" idx="3"/>
          </p:nvPr>
        </p:nvSpPr>
        <p:spPr/>
        <p:txBody>
          <a:bodyPr/>
          <a:lstStyle/>
          <a:p>
            <a:r>
              <a:rPr lang="en-IN" dirty="0">
                <a:highlight>
                  <a:srgbClr val="C0C0C0"/>
                </a:highlight>
              </a:rPr>
              <a:t>INSIGHTS</a:t>
            </a:r>
          </a:p>
        </p:txBody>
      </p:sp>
      <p:sp>
        <p:nvSpPr>
          <p:cNvPr id="11" name="Content Placeholder 10">
            <a:extLst>
              <a:ext uri="{FF2B5EF4-FFF2-40B4-BE49-F238E27FC236}">
                <a16:creationId xmlns:a16="http://schemas.microsoft.com/office/drawing/2014/main" id="{947862EC-9DF8-45CB-8C3E-455C10CE0132}"/>
              </a:ext>
            </a:extLst>
          </p:cNvPr>
          <p:cNvSpPr>
            <a:spLocks noGrp="1"/>
          </p:cNvSpPr>
          <p:nvPr>
            <p:ph sz="quarter" idx="4"/>
          </p:nvPr>
        </p:nvSpPr>
        <p:spPr/>
        <p:txBody>
          <a:bodyPr>
            <a:normAutofit/>
          </a:bodyPr>
          <a:lstStyle/>
          <a:p>
            <a:r>
              <a:rPr lang="en-IN" sz="2000" dirty="0">
                <a:latin typeface="Calibri" panose="020F0502020204030204" pitchFamily="34" charset="0"/>
                <a:cs typeface="Calibri" panose="020F0502020204030204" pitchFamily="34" charset="0"/>
              </a:rPr>
              <a:t>Males prefer energy drinks more than females. The preference count for males is 3013, for females is 1668, and for non-binary individuals is 200. This data suggests a significant gender gap in energy drink consumption, with males being the dominant consumers.</a:t>
            </a:r>
          </a:p>
        </p:txBody>
      </p:sp>
      <p:pic>
        <p:nvPicPr>
          <p:cNvPr id="7" name="Picture 6">
            <a:extLst>
              <a:ext uri="{FF2B5EF4-FFF2-40B4-BE49-F238E27FC236}">
                <a16:creationId xmlns:a16="http://schemas.microsoft.com/office/drawing/2014/main" id="{C5E6F3AD-A477-405D-983D-C849EA4600AF}"/>
              </a:ext>
            </a:extLst>
          </p:cNvPr>
          <p:cNvPicPr>
            <a:picLocks noChangeAspect="1"/>
          </p:cNvPicPr>
          <p:nvPr/>
        </p:nvPicPr>
        <p:blipFill>
          <a:blip r:embed="rId4"/>
          <a:stretch>
            <a:fillRect/>
          </a:stretch>
        </p:blipFill>
        <p:spPr>
          <a:xfrm>
            <a:off x="1150780" y="3073396"/>
            <a:ext cx="4869021" cy="2717801"/>
          </a:xfrm>
          <a:prstGeom prst="rect">
            <a:avLst/>
          </a:prstGeom>
        </p:spPr>
      </p:pic>
      <p:pic>
        <p:nvPicPr>
          <p:cNvPr id="9" name="Audio 8">
            <a:hlinkClick r:id="" action="ppaction://media"/>
            <a:extLst>
              <a:ext uri="{FF2B5EF4-FFF2-40B4-BE49-F238E27FC236}">
                <a16:creationId xmlns:a16="http://schemas.microsoft.com/office/drawing/2014/main" id="{EC4620DB-96E6-41B3-A4F1-9B04AFF8343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3643229614"/>
      </p:ext>
    </p:extLst>
  </p:cSld>
  <p:clrMapOvr>
    <a:masterClrMapping/>
  </p:clrMapOvr>
  <mc:AlternateContent xmlns:mc="http://schemas.openxmlformats.org/markup-compatibility/2006" xmlns:p14="http://schemas.microsoft.com/office/powerpoint/2010/main">
    <mc:Choice Requires="p14">
      <p:transition spd="slow" p14:dur="2000" advTm="14633"/>
    </mc:Choice>
    <mc:Fallback xmlns="">
      <p:transition spd="slow" advTm="1463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402445F-38DE-486E-B461-5BDC0A54E91C}"/>
              </a:ext>
            </a:extLst>
          </p:cNvPr>
          <p:cNvSpPr>
            <a:spLocks noGrp="1"/>
          </p:cNvSpPr>
          <p:nvPr>
            <p:ph type="title"/>
          </p:nvPr>
        </p:nvSpPr>
        <p:spPr/>
        <p:txBody>
          <a:bodyPr>
            <a:normAutofit/>
          </a:bodyPr>
          <a:lstStyle/>
          <a:p>
            <a:r>
              <a:rPr lang="en-IN" sz="2400" cap="none" dirty="0"/>
              <a:t>B. Which Age Group Prefers Energy Drinks More? </a:t>
            </a:r>
          </a:p>
        </p:txBody>
      </p:sp>
      <p:sp>
        <p:nvSpPr>
          <p:cNvPr id="7" name="Text Placeholder 6">
            <a:extLst>
              <a:ext uri="{FF2B5EF4-FFF2-40B4-BE49-F238E27FC236}">
                <a16:creationId xmlns:a16="http://schemas.microsoft.com/office/drawing/2014/main" id="{55BEA6CF-92E7-4F82-A4C6-16351020D8A5}"/>
              </a:ext>
            </a:extLst>
          </p:cNvPr>
          <p:cNvSpPr>
            <a:spLocks noGrp="1"/>
          </p:cNvSpPr>
          <p:nvPr>
            <p:ph type="body" idx="1"/>
          </p:nvPr>
        </p:nvSpPr>
        <p:spPr/>
        <p:txBody>
          <a:bodyPr/>
          <a:lstStyle/>
          <a:p>
            <a:r>
              <a:rPr lang="en-IN" dirty="0"/>
              <a:t>QUERY</a:t>
            </a:r>
          </a:p>
        </p:txBody>
      </p:sp>
      <p:sp>
        <p:nvSpPr>
          <p:cNvPr id="3" name="Content Placeholder 2">
            <a:extLst>
              <a:ext uri="{FF2B5EF4-FFF2-40B4-BE49-F238E27FC236}">
                <a16:creationId xmlns:a16="http://schemas.microsoft.com/office/drawing/2014/main" id="{7D09050F-CAF8-4B4C-A4DD-3C7CD894845B}"/>
              </a:ext>
            </a:extLst>
          </p:cNvPr>
          <p:cNvSpPr>
            <a:spLocks noGrp="1"/>
          </p:cNvSpPr>
          <p:nvPr>
            <p:ph sz="half" idx="2"/>
          </p:nvPr>
        </p:nvSpPr>
        <p:spPr/>
        <p:txBody>
          <a:bodyPr/>
          <a:lstStyle/>
          <a:p>
            <a:endParaRPr lang="en-IN"/>
          </a:p>
        </p:txBody>
      </p:sp>
      <p:sp>
        <p:nvSpPr>
          <p:cNvPr id="9" name="Text Placeholder 8">
            <a:extLst>
              <a:ext uri="{FF2B5EF4-FFF2-40B4-BE49-F238E27FC236}">
                <a16:creationId xmlns:a16="http://schemas.microsoft.com/office/drawing/2014/main" id="{FDC86BD1-832B-4293-A76F-3F36F4EC735B}"/>
              </a:ext>
            </a:extLst>
          </p:cNvPr>
          <p:cNvSpPr>
            <a:spLocks noGrp="1"/>
          </p:cNvSpPr>
          <p:nvPr>
            <p:ph type="body" sz="quarter" idx="3"/>
          </p:nvPr>
        </p:nvSpPr>
        <p:spPr/>
        <p:txBody>
          <a:bodyPr/>
          <a:lstStyle/>
          <a:p>
            <a:r>
              <a:rPr lang="en-IN" dirty="0"/>
              <a:t>OUTPUT</a:t>
            </a:r>
          </a:p>
        </p:txBody>
      </p:sp>
      <p:sp>
        <p:nvSpPr>
          <p:cNvPr id="10" name="Content Placeholder 9">
            <a:extLst>
              <a:ext uri="{FF2B5EF4-FFF2-40B4-BE49-F238E27FC236}">
                <a16:creationId xmlns:a16="http://schemas.microsoft.com/office/drawing/2014/main" id="{A21D8D26-ED12-4330-80D1-113D370FA138}"/>
              </a:ext>
            </a:extLst>
          </p:cNvPr>
          <p:cNvSpPr>
            <a:spLocks noGrp="1"/>
          </p:cNvSpPr>
          <p:nvPr>
            <p:ph sz="quarter" idx="4"/>
          </p:nvPr>
        </p:nvSpPr>
        <p:spPr/>
        <p:txBody>
          <a:bodyPr/>
          <a:lstStyle/>
          <a:p>
            <a:endParaRPr lang="en-IN"/>
          </a:p>
        </p:txBody>
      </p:sp>
      <p:pic>
        <p:nvPicPr>
          <p:cNvPr id="6" name="Picture 5">
            <a:extLst>
              <a:ext uri="{FF2B5EF4-FFF2-40B4-BE49-F238E27FC236}">
                <a16:creationId xmlns:a16="http://schemas.microsoft.com/office/drawing/2014/main" id="{63B98C74-2318-426A-847A-226181871026}"/>
              </a:ext>
            </a:extLst>
          </p:cNvPr>
          <p:cNvPicPr>
            <a:picLocks noChangeAspect="1"/>
          </p:cNvPicPr>
          <p:nvPr/>
        </p:nvPicPr>
        <p:blipFill>
          <a:blip r:embed="rId4"/>
          <a:stretch>
            <a:fillRect/>
          </a:stretch>
        </p:blipFill>
        <p:spPr>
          <a:xfrm>
            <a:off x="1141409" y="3225795"/>
            <a:ext cx="4878391" cy="2565403"/>
          </a:xfrm>
          <a:prstGeom prst="rect">
            <a:avLst/>
          </a:prstGeom>
        </p:spPr>
      </p:pic>
      <p:pic>
        <p:nvPicPr>
          <p:cNvPr id="11" name="Picture 10">
            <a:extLst>
              <a:ext uri="{FF2B5EF4-FFF2-40B4-BE49-F238E27FC236}">
                <a16:creationId xmlns:a16="http://schemas.microsoft.com/office/drawing/2014/main" id="{DFD58718-7906-4A32-BB78-35C62EED93BC}"/>
              </a:ext>
            </a:extLst>
          </p:cNvPr>
          <p:cNvPicPr>
            <a:picLocks noChangeAspect="1"/>
          </p:cNvPicPr>
          <p:nvPr/>
        </p:nvPicPr>
        <p:blipFill>
          <a:blip r:embed="rId5"/>
          <a:stretch>
            <a:fillRect/>
          </a:stretch>
        </p:blipFill>
        <p:spPr>
          <a:xfrm>
            <a:off x="6311706" y="3236346"/>
            <a:ext cx="2649414" cy="2554852"/>
          </a:xfrm>
          <a:prstGeom prst="rect">
            <a:avLst/>
          </a:prstGeom>
        </p:spPr>
      </p:pic>
      <p:pic>
        <p:nvPicPr>
          <p:cNvPr id="2" name="Audio 1">
            <a:hlinkClick r:id="" action="ppaction://media"/>
            <a:extLst>
              <a:ext uri="{FF2B5EF4-FFF2-40B4-BE49-F238E27FC236}">
                <a16:creationId xmlns:a16="http://schemas.microsoft.com/office/drawing/2014/main" id="{D7BFEDBA-112C-445F-A518-012CE15F32C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1755825368"/>
      </p:ext>
    </p:extLst>
  </p:cSld>
  <p:clrMapOvr>
    <a:masterClrMapping/>
  </p:clrMapOvr>
  <mc:AlternateContent xmlns:mc="http://schemas.openxmlformats.org/markup-compatibility/2006" xmlns:p14="http://schemas.microsoft.com/office/powerpoint/2010/main">
    <mc:Choice Requires="p14">
      <p:transition spd="slow" p14:dur="2000" advTm="5977"/>
    </mc:Choice>
    <mc:Fallback xmlns="">
      <p:transition spd="slow" advTm="597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5460749-D862-440C-A5D5-95406E83E8FD}"/>
              </a:ext>
            </a:extLst>
          </p:cNvPr>
          <p:cNvSpPr>
            <a:spLocks noGrp="1"/>
          </p:cNvSpPr>
          <p:nvPr>
            <p:ph type="title"/>
          </p:nvPr>
        </p:nvSpPr>
        <p:spPr/>
        <p:txBody>
          <a:bodyPr/>
          <a:lstStyle/>
          <a:p>
            <a:endParaRPr lang="en-IN"/>
          </a:p>
        </p:txBody>
      </p:sp>
      <p:sp>
        <p:nvSpPr>
          <p:cNvPr id="6" name="Text Placeholder 5">
            <a:extLst>
              <a:ext uri="{FF2B5EF4-FFF2-40B4-BE49-F238E27FC236}">
                <a16:creationId xmlns:a16="http://schemas.microsoft.com/office/drawing/2014/main" id="{AD209E6E-1C91-4C97-B598-95D1AD52A85C}"/>
              </a:ext>
            </a:extLst>
          </p:cNvPr>
          <p:cNvSpPr>
            <a:spLocks noGrp="1"/>
          </p:cNvSpPr>
          <p:nvPr>
            <p:ph type="body" idx="1"/>
          </p:nvPr>
        </p:nvSpPr>
        <p:spPr/>
        <p:txBody>
          <a:bodyPr/>
          <a:lstStyle/>
          <a:p>
            <a:r>
              <a:rPr lang="en-IN" dirty="0">
                <a:highlight>
                  <a:srgbClr val="C0C0C0"/>
                </a:highlight>
                <a:latin typeface="Calibri" panose="020F0502020204030204" pitchFamily="34" charset="0"/>
                <a:cs typeface="Calibri" panose="020F0502020204030204" pitchFamily="34" charset="0"/>
              </a:rPr>
              <a:t>VISUAL</a:t>
            </a:r>
          </a:p>
        </p:txBody>
      </p:sp>
      <p:sp>
        <p:nvSpPr>
          <p:cNvPr id="3" name="Content Placeholder 2">
            <a:extLst>
              <a:ext uri="{FF2B5EF4-FFF2-40B4-BE49-F238E27FC236}">
                <a16:creationId xmlns:a16="http://schemas.microsoft.com/office/drawing/2014/main" id="{888AA3E6-36F7-4A34-899D-FF477F4BC09E}"/>
              </a:ext>
            </a:extLst>
          </p:cNvPr>
          <p:cNvSpPr>
            <a:spLocks noGrp="1"/>
          </p:cNvSpPr>
          <p:nvPr>
            <p:ph sz="half" idx="2"/>
          </p:nvPr>
        </p:nvSpPr>
        <p:spPr/>
        <p:txBody>
          <a:bodyPr>
            <a:normAutofit fontScale="92500" lnSpcReduction="10000"/>
          </a:bodyPr>
          <a:lstStyle/>
          <a:p>
            <a:r>
              <a:rPr lang="en-IN" dirty="0">
                <a:latin typeface="Calibri" panose="020F0502020204030204" pitchFamily="34" charset="0"/>
                <a:cs typeface="Calibri" panose="020F0502020204030204" pitchFamily="34" charset="0"/>
              </a:rPr>
              <a:t>VISUAL</a:t>
            </a:r>
          </a:p>
        </p:txBody>
      </p:sp>
      <p:sp>
        <p:nvSpPr>
          <p:cNvPr id="7" name="Text Placeholder 6">
            <a:extLst>
              <a:ext uri="{FF2B5EF4-FFF2-40B4-BE49-F238E27FC236}">
                <a16:creationId xmlns:a16="http://schemas.microsoft.com/office/drawing/2014/main" id="{6AAAA403-22A4-4A50-B1D1-80BCBA4203D8}"/>
              </a:ext>
            </a:extLst>
          </p:cNvPr>
          <p:cNvSpPr>
            <a:spLocks noGrp="1"/>
          </p:cNvSpPr>
          <p:nvPr>
            <p:ph type="body" sz="quarter" idx="3"/>
          </p:nvPr>
        </p:nvSpPr>
        <p:spPr/>
        <p:txBody>
          <a:bodyPr/>
          <a:lstStyle/>
          <a:p>
            <a:r>
              <a:rPr lang="en-IN" dirty="0">
                <a:highlight>
                  <a:srgbClr val="C0C0C0"/>
                </a:highlight>
              </a:rPr>
              <a:t>INSIGHTS</a:t>
            </a:r>
          </a:p>
        </p:txBody>
      </p:sp>
      <p:sp>
        <p:nvSpPr>
          <p:cNvPr id="4" name="Content Placeholder 3">
            <a:extLst>
              <a:ext uri="{FF2B5EF4-FFF2-40B4-BE49-F238E27FC236}">
                <a16:creationId xmlns:a16="http://schemas.microsoft.com/office/drawing/2014/main" id="{0576E9F2-490E-4B33-8EA1-6649FF8F21B4}"/>
              </a:ext>
            </a:extLst>
          </p:cNvPr>
          <p:cNvSpPr>
            <a:spLocks noGrp="1"/>
          </p:cNvSpPr>
          <p:nvPr>
            <p:ph sz="quarter" idx="4"/>
          </p:nvPr>
        </p:nvSpPr>
        <p:spPr/>
        <p:txBody>
          <a:bodyPr>
            <a:normAutofit fontScale="92500" lnSpcReduction="10000"/>
          </a:bodyPr>
          <a:lstStyle/>
          <a:p>
            <a:r>
              <a:rPr lang="en-IN" dirty="0"/>
              <a:t>The 19-30 age group consumes the most energy drinks. </a:t>
            </a:r>
          </a:p>
          <a:p>
            <a:r>
              <a:rPr lang="en-IN" dirty="0"/>
              <a:t>Consumption decreases significantly with each older age bracket. </a:t>
            </a:r>
          </a:p>
          <a:p>
            <a:r>
              <a:rPr lang="en-IN" dirty="0"/>
              <a:t>The oldest age group (65+) has the lowest energy drink consumption.</a:t>
            </a:r>
          </a:p>
        </p:txBody>
      </p:sp>
      <p:pic>
        <p:nvPicPr>
          <p:cNvPr id="8" name="Picture 7">
            <a:extLst>
              <a:ext uri="{FF2B5EF4-FFF2-40B4-BE49-F238E27FC236}">
                <a16:creationId xmlns:a16="http://schemas.microsoft.com/office/drawing/2014/main" id="{F3364ED7-519E-494C-BEF9-9566C1F0DA20}"/>
              </a:ext>
            </a:extLst>
          </p:cNvPr>
          <p:cNvPicPr>
            <a:picLocks noChangeAspect="1"/>
          </p:cNvPicPr>
          <p:nvPr/>
        </p:nvPicPr>
        <p:blipFill>
          <a:blip r:embed="rId4"/>
          <a:stretch>
            <a:fillRect/>
          </a:stretch>
        </p:blipFill>
        <p:spPr>
          <a:xfrm>
            <a:off x="1141410" y="3225796"/>
            <a:ext cx="4668355" cy="2565403"/>
          </a:xfrm>
          <a:prstGeom prst="rect">
            <a:avLst/>
          </a:prstGeom>
        </p:spPr>
      </p:pic>
      <p:pic>
        <p:nvPicPr>
          <p:cNvPr id="2" name="Audio 1">
            <a:hlinkClick r:id="" action="ppaction://media"/>
            <a:extLst>
              <a:ext uri="{FF2B5EF4-FFF2-40B4-BE49-F238E27FC236}">
                <a16:creationId xmlns:a16="http://schemas.microsoft.com/office/drawing/2014/main" id="{D627C8CF-61B9-46E1-96F7-B7AC96512DC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1897405819"/>
      </p:ext>
    </p:extLst>
  </p:cSld>
  <p:clrMapOvr>
    <a:masterClrMapping/>
  </p:clrMapOvr>
  <mc:AlternateContent xmlns:mc="http://schemas.openxmlformats.org/markup-compatibility/2006" xmlns:p14="http://schemas.microsoft.com/office/powerpoint/2010/main">
    <mc:Choice Requires="p14">
      <p:transition spd="slow" p14:dur="2000" advTm="15498"/>
    </mc:Choice>
    <mc:Fallback xmlns="">
      <p:transition spd="slow" advTm="1549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E866219-3AE6-4C6E-BF17-8364152D6AD8}"/>
              </a:ext>
            </a:extLst>
          </p:cNvPr>
          <p:cNvSpPr>
            <a:spLocks noGrp="1"/>
          </p:cNvSpPr>
          <p:nvPr>
            <p:ph type="title"/>
          </p:nvPr>
        </p:nvSpPr>
        <p:spPr/>
        <p:txBody>
          <a:bodyPr>
            <a:normAutofit/>
          </a:bodyPr>
          <a:lstStyle/>
          <a:p>
            <a:r>
              <a:rPr lang="en-IN" sz="2400" cap="none" dirty="0"/>
              <a:t>C. Which Type Of Marketing Reaches The Most Youth (15-30)?</a:t>
            </a:r>
          </a:p>
        </p:txBody>
      </p:sp>
      <p:sp>
        <p:nvSpPr>
          <p:cNvPr id="6" name="Text Placeholder 5">
            <a:extLst>
              <a:ext uri="{FF2B5EF4-FFF2-40B4-BE49-F238E27FC236}">
                <a16:creationId xmlns:a16="http://schemas.microsoft.com/office/drawing/2014/main" id="{BB22BEC1-710F-4874-B46C-4E2A9A0383BD}"/>
              </a:ext>
            </a:extLst>
          </p:cNvPr>
          <p:cNvSpPr>
            <a:spLocks noGrp="1"/>
          </p:cNvSpPr>
          <p:nvPr>
            <p:ph type="body" idx="1"/>
          </p:nvPr>
        </p:nvSpPr>
        <p:spPr/>
        <p:txBody>
          <a:bodyPr/>
          <a:lstStyle/>
          <a:p>
            <a:r>
              <a:rPr lang="en-IN" dirty="0"/>
              <a:t>QUERY</a:t>
            </a:r>
          </a:p>
        </p:txBody>
      </p:sp>
      <p:sp>
        <p:nvSpPr>
          <p:cNvPr id="7" name="Content Placeholder 6">
            <a:extLst>
              <a:ext uri="{FF2B5EF4-FFF2-40B4-BE49-F238E27FC236}">
                <a16:creationId xmlns:a16="http://schemas.microsoft.com/office/drawing/2014/main" id="{C3D383DD-B0FB-4982-A928-88111283BE99}"/>
              </a:ext>
            </a:extLst>
          </p:cNvPr>
          <p:cNvSpPr>
            <a:spLocks noGrp="1"/>
          </p:cNvSpPr>
          <p:nvPr>
            <p:ph sz="half" idx="2"/>
          </p:nvPr>
        </p:nvSpPr>
        <p:spPr/>
        <p:txBody>
          <a:bodyPr/>
          <a:lstStyle/>
          <a:p>
            <a:endParaRPr lang="en-IN"/>
          </a:p>
        </p:txBody>
      </p:sp>
      <p:sp>
        <p:nvSpPr>
          <p:cNvPr id="8" name="Text Placeholder 7">
            <a:extLst>
              <a:ext uri="{FF2B5EF4-FFF2-40B4-BE49-F238E27FC236}">
                <a16:creationId xmlns:a16="http://schemas.microsoft.com/office/drawing/2014/main" id="{19AD5C6F-886C-4B33-A5E9-562F671DF1C8}"/>
              </a:ext>
            </a:extLst>
          </p:cNvPr>
          <p:cNvSpPr>
            <a:spLocks noGrp="1"/>
          </p:cNvSpPr>
          <p:nvPr>
            <p:ph type="body" sz="quarter" idx="3"/>
          </p:nvPr>
        </p:nvSpPr>
        <p:spPr/>
        <p:txBody>
          <a:bodyPr/>
          <a:lstStyle/>
          <a:p>
            <a:r>
              <a:rPr lang="en-IN" dirty="0"/>
              <a:t>OUTPUT</a:t>
            </a:r>
          </a:p>
        </p:txBody>
      </p:sp>
      <p:sp>
        <p:nvSpPr>
          <p:cNvPr id="17" name="Content Placeholder 16">
            <a:extLst>
              <a:ext uri="{FF2B5EF4-FFF2-40B4-BE49-F238E27FC236}">
                <a16:creationId xmlns:a16="http://schemas.microsoft.com/office/drawing/2014/main" id="{55FC3E1C-4302-4EB1-8F8D-3C4F786BA7AD}"/>
              </a:ext>
            </a:extLst>
          </p:cNvPr>
          <p:cNvSpPr>
            <a:spLocks noGrp="1"/>
          </p:cNvSpPr>
          <p:nvPr>
            <p:ph sz="quarter" idx="4"/>
          </p:nvPr>
        </p:nvSpPr>
        <p:spPr/>
        <p:txBody>
          <a:bodyPr/>
          <a:lstStyle/>
          <a:p>
            <a:endParaRPr lang="en-IN"/>
          </a:p>
        </p:txBody>
      </p:sp>
      <p:pic>
        <p:nvPicPr>
          <p:cNvPr id="3" name="Picture 2">
            <a:extLst>
              <a:ext uri="{FF2B5EF4-FFF2-40B4-BE49-F238E27FC236}">
                <a16:creationId xmlns:a16="http://schemas.microsoft.com/office/drawing/2014/main" id="{024A7100-FC09-493E-8064-4FD70C304662}"/>
              </a:ext>
            </a:extLst>
          </p:cNvPr>
          <p:cNvPicPr>
            <a:picLocks noChangeAspect="1"/>
          </p:cNvPicPr>
          <p:nvPr/>
        </p:nvPicPr>
        <p:blipFill>
          <a:blip r:embed="rId4"/>
          <a:stretch>
            <a:fillRect/>
          </a:stretch>
        </p:blipFill>
        <p:spPr>
          <a:xfrm>
            <a:off x="1056990" y="3194143"/>
            <a:ext cx="4962811" cy="2597055"/>
          </a:xfrm>
          <a:prstGeom prst="rect">
            <a:avLst/>
          </a:prstGeom>
        </p:spPr>
      </p:pic>
      <p:pic>
        <p:nvPicPr>
          <p:cNvPr id="9" name="Picture 8">
            <a:extLst>
              <a:ext uri="{FF2B5EF4-FFF2-40B4-BE49-F238E27FC236}">
                <a16:creationId xmlns:a16="http://schemas.microsoft.com/office/drawing/2014/main" id="{2967250A-94FB-4E0C-9ECD-58265FA0DD12}"/>
              </a:ext>
            </a:extLst>
          </p:cNvPr>
          <p:cNvPicPr>
            <a:picLocks noChangeAspect="1"/>
          </p:cNvPicPr>
          <p:nvPr/>
        </p:nvPicPr>
        <p:blipFill>
          <a:blip r:embed="rId5"/>
          <a:stretch>
            <a:fillRect/>
          </a:stretch>
        </p:blipFill>
        <p:spPr>
          <a:xfrm>
            <a:off x="6172199" y="3225794"/>
            <a:ext cx="3323493" cy="2565403"/>
          </a:xfrm>
          <a:prstGeom prst="rect">
            <a:avLst/>
          </a:prstGeom>
        </p:spPr>
      </p:pic>
      <p:pic>
        <p:nvPicPr>
          <p:cNvPr id="2" name="Audio 1">
            <a:hlinkClick r:id="" action="ppaction://media"/>
            <a:extLst>
              <a:ext uri="{FF2B5EF4-FFF2-40B4-BE49-F238E27FC236}">
                <a16:creationId xmlns:a16="http://schemas.microsoft.com/office/drawing/2014/main" id="{35F3AE2B-42C7-4CE4-BC78-F8E6429D153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4034432998"/>
      </p:ext>
    </p:extLst>
  </p:cSld>
  <p:clrMapOvr>
    <a:masterClrMapping/>
  </p:clrMapOvr>
  <mc:AlternateContent xmlns:mc="http://schemas.openxmlformats.org/markup-compatibility/2006" xmlns:p14="http://schemas.microsoft.com/office/powerpoint/2010/main">
    <mc:Choice Requires="p14">
      <p:transition spd="slow" p14:dur="2000" advTm="5543"/>
    </mc:Choice>
    <mc:Fallback xmlns="">
      <p:transition spd="slow" advTm="554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252C36"/>
      </a:dk2>
      <a:lt2>
        <a:srgbClr val="7C96A3"/>
      </a:lt2>
      <a:accent1>
        <a:srgbClr val="4FD093"/>
      </a:accent1>
      <a:accent2>
        <a:srgbClr val="54BCDF"/>
      </a:accent2>
      <a:accent3>
        <a:srgbClr val="A262D0"/>
      </a:accent3>
      <a:accent4>
        <a:srgbClr val="D7537B"/>
      </a:accent4>
      <a:accent5>
        <a:srgbClr val="E78045"/>
      </a:accent5>
      <a:accent6>
        <a:srgbClr val="84C350"/>
      </a:accent6>
      <a:hlink>
        <a:srgbClr val="22FFFF"/>
      </a:hlink>
      <a:folHlink>
        <a:srgbClr val="9BF3FD"/>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40000"/>
              </a:schemeClr>
            </a:gs>
            <a:gs pos="100000">
              <a:schemeClr val="phClr">
                <a:shade val="92000"/>
                <a:hueMod val="104000"/>
                <a:satMod val="140000"/>
                <a:lumMod val="48000"/>
              </a:schemeClr>
            </a:gs>
          </a:gsLst>
          <a:lin ang="5040000" scaled="0"/>
        </a:gradFill>
        <a:blipFill>
          <a:blip xmlns:r="http://schemas.openxmlformats.org/officeDocument/2006/relationships" r:embed="rId1">
            <a:duotone>
              <a:schemeClr val="phClr">
                <a:shade val="48000"/>
                <a:hueMod val="106000"/>
                <a:satMod val="140000"/>
                <a:lumMod val="42000"/>
              </a:schemeClr>
              <a:schemeClr val="phClr">
                <a:tint val="98000"/>
                <a:hueMod val="92000"/>
                <a:satMod val="220000"/>
                <a:lumMod val="9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142578CA-DEC9-49C3-80AF-C113973CC9A9}"/>
    </a:ext>
  </a:extLst>
</a:theme>
</file>

<file path=docProps/app.xml><?xml version="1.0" encoding="utf-8"?>
<Properties xmlns="http://schemas.openxmlformats.org/officeDocument/2006/extended-properties" xmlns:vt="http://schemas.openxmlformats.org/officeDocument/2006/docPropsVTypes">
  <Template>Ion Boardroom</Template>
  <TotalTime>845</TotalTime>
  <Words>1451</Words>
  <Application>Microsoft Office PowerPoint</Application>
  <PresentationFormat>Widescreen</PresentationFormat>
  <Paragraphs>134</Paragraphs>
  <Slides>42</Slides>
  <Notes>0</Notes>
  <HiddenSlides>0</HiddenSlides>
  <MMClips>41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42</vt:i4>
      </vt:variant>
    </vt:vector>
  </HeadingPairs>
  <TitlesOfParts>
    <vt:vector size="46" baseType="lpstr">
      <vt:lpstr>Arial</vt:lpstr>
      <vt:lpstr>Calibri</vt:lpstr>
      <vt:lpstr>Tw Cen MT</vt:lpstr>
      <vt:lpstr>Circuit</vt:lpstr>
      <vt:lpstr>Market Insights for CodeX Energy Drink</vt:lpstr>
      <vt:lpstr>Contents</vt:lpstr>
      <vt:lpstr>INTRODUCTION</vt:lpstr>
      <vt:lpstr>GOALS</vt:lpstr>
      <vt:lpstr>1. Demographic Insights   A. Who Prefers Energy Drink More? (Male/Female/Non-binary?)</vt:lpstr>
      <vt:lpstr>PowerPoint Presentation</vt:lpstr>
      <vt:lpstr>B. Which Age Group Prefers Energy Drinks More? </vt:lpstr>
      <vt:lpstr>PowerPoint Presentation</vt:lpstr>
      <vt:lpstr>C. Which Type Of Marketing Reaches The Most Youth (15-30)?</vt:lpstr>
      <vt:lpstr>PowerPoint Presentation</vt:lpstr>
      <vt:lpstr>2. Consumer Preferences: A. What Are The Preferred Ingredients Of Energy Drinks Among Respondents?</vt:lpstr>
      <vt:lpstr>PowerPoint Presentation</vt:lpstr>
      <vt:lpstr>B. What Packaging Preferences Do Respondents Have For Energy Drinks?</vt:lpstr>
      <vt:lpstr>PowerPoint Presentation</vt:lpstr>
      <vt:lpstr>3. Competition Analysis: A. Who Are The Current Market Leaders?</vt:lpstr>
      <vt:lpstr>PowerPoint Presentation</vt:lpstr>
      <vt:lpstr>B. What Are The Primary Reasons Consumers Prefer Those Brands Over Ours?</vt:lpstr>
      <vt:lpstr>PowerPoint Presentation</vt:lpstr>
      <vt:lpstr>4. Marketing Channels And Brand Awareness: a. Which Marketing Channel Can Be Used To Reach More Customers?</vt:lpstr>
      <vt:lpstr>PowerPoint Presentation</vt:lpstr>
      <vt:lpstr>B. How Effective Are Different Marketing Strategies And Channels In Reaching Our customers?</vt:lpstr>
      <vt:lpstr>PowerPoint Presentation</vt:lpstr>
      <vt:lpstr>5. Brand Penetration: A. What Do People Think About Our Brand? (Overall Rating)</vt:lpstr>
      <vt:lpstr>PowerPoint Presentation</vt:lpstr>
      <vt:lpstr>B. Which Cities Do We Need To Focus More On?</vt:lpstr>
      <vt:lpstr>PowerPoint Presentation</vt:lpstr>
      <vt:lpstr>6. Purchase Behavior: A. Where Do Respondents Prefer To Purchase Energy Drinks?</vt:lpstr>
      <vt:lpstr>PowerPoint Presentation</vt:lpstr>
      <vt:lpstr>B. What Are The Typical Consumption Situations For Energy Drinks Among respondents?</vt:lpstr>
      <vt:lpstr>PowerPoint Presentation</vt:lpstr>
      <vt:lpstr>C. What factors influence respondents' purchase decisions, such as price range and limited edition packaging?</vt:lpstr>
      <vt:lpstr>PowerPoint Presentation</vt:lpstr>
      <vt:lpstr>7. Product development  a. Which area of business should we focus more on our product development? (Branding/taste/availability)</vt:lpstr>
      <vt:lpstr>PowerPoint Presentation</vt:lpstr>
      <vt:lpstr>PowerPoint Presentation</vt:lpstr>
      <vt:lpstr>RESULT</vt:lpstr>
      <vt:lpstr>Recommendations for CodeX:</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pratibha.sahu900@outlook.com</dc:creator>
  <cp:lastModifiedBy>pratibha.sahu900@outlook.com</cp:lastModifiedBy>
  <cp:revision>71</cp:revision>
  <dcterms:created xsi:type="dcterms:W3CDTF">2025-02-02T02:39:10Z</dcterms:created>
  <dcterms:modified xsi:type="dcterms:W3CDTF">2025-03-10T10:50:34Z</dcterms:modified>
</cp:coreProperties>
</file>